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 id="2147483711" r:id="rId2"/>
  </p:sldMasterIdLst>
  <p:notesMasterIdLst>
    <p:notesMasterId r:id="rId57"/>
  </p:notesMasterIdLst>
  <p:handoutMasterIdLst>
    <p:handoutMasterId r:id="rId58"/>
  </p:handoutMasterIdLst>
  <p:sldIdLst>
    <p:sldId id="360" r:id="rId3"/>
    <p:sldId id="3510" r:id="rId4"/>
    <p:sldId id="3509" r:id="rId5"/>
    <p:sldId id="3511" r:id="rId6"/>
    <p:sldId id="3512" r:id="rId7"/>
    <p:sldId id="3513" r:id="rId8"/>
    <p:sldId id="3514" r:id="rId9"/>
    <p:sldId id="547" r:id="rId10"/>
    <p:sldId id="3515" r:id="rId11"/>
    <p:sldId id="3516" r:id="rId12"/>
    <p:sldId id="3517" r:id="rId13"/>
    <p:sldId id="3518" r:id="rId14"/>
    <p:sldId id="3520" r:id="rId15"/>
    <p:sldId id="3587" r:id="rId16"/>
    <p:sldId id="3521" r:id="rId17"/>
    <p:sldId id="2021" r:id="rId18"/>
    <p:sldId id="3592" r:id="rId19"/>
    <p:sldId id="2023" r:id="rId20"/>
    <p:sldId id="2024" r:id="rId21"/>
    <p:sldId id="3522" r:id="rId22"/>
    <p:sldId id="3549" r:id="rId23"/>
    <p:sldId id="3550" r:id="rId24"/>
    <p:sldId id="3551" r:id="rId25"/>
    <p:sldId id="3526" r:id="rId26"/>
    <p:sldId id="3527" r:id="rId27"/>
    <p:sldId id="3528" r:id="rId28"/>
    <p:sldId id="3552" r:id="rId29"/>
    <p:sldId id="3529" r:id="rId30"/>
    <p:sldId id="3553" r:id="rId31"/>
    <p:sldId id="3588" r:id="rId32"/>
    <p:sldId id="3530" r:id="rId33"/>
    <p:sldId id="3531" r:id="rId34"/>
    <p:sldId id="3532" r:id="rId35"/>
    <p:sldId id="3533" r:id="rId36"/>
    <p:sldId id="3554" r:id="rId37"/>
    <p:sldId id="3555" r:id="rId38"/>
    <p:sldId id="3534" r:id="rId39"/>
    <p:sldId id="3556" r:id="rId40"/>
    <p:sldId id="3557" r:id="rId41"/>
    <p:sldId id="3558" r:id="rId42"/>
    <p:sldId id="3559" r:id="rId43"/>
    <p:sldId id="3536" r:id="rId44"/>
    <p:sldId id="3537" r:id="rId45"/>
    <p:sldId id="3547" r:id="rId46"/>
    <p:sldId id="3548" r:id="rId47"/>
    <p:sldId id="3538" r:id="rId48"/>
    <p:sldId id="3539" r:id="rId49"/>
    <p:sldId id="3560" r:id="rId50"/>
    <p:sldId id="3561" r:id="rId51"/>
    <p:sldId id="3590" r:id="rId52"/>
    <p:sldId id="2042" r:id="rId53"/>
    <p:sldId id="3591" r:id="rId54"/>
    <p:sldId id="2175" r:id="rId55"/>
    <p:sldId id="3589" r:id="rId56"/>
  </p:sldIdLst>
  <p:sldSz cx="9144000" cy="6858000" type="screen4x3"/>
  <p:notesSz cx="7315200" cy="96012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000099"/>
    <a:srgbClr val="CCFF6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87097" autoAdjust="0"/>
  </p:normalViewPr>
  <p:slideViewPr>
    <p:cSldViewPr snapToGrid="0">
      <p:cViewPr varScale="1">
        <p:scale>
          <a:sx n="95" d="100"/>
          <a:sy n="95" d="100"/>
        </p:scale>
        <p:origin x="1986" y="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06"/>
    </p:cViewPr>
  </p:sorterViewPr>
  <p:notesViewPr>
    <p:cSldViewPr snapToGrid="0">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latin typeface="+mn-lt"/>
              </a:rPr>
              <a:t>Engineering Writing: Class 2</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C3553E7-BF37-4C9B-A0CD-1A64BA358225}" type="slidenum">
              <a:rPr lang="en-US" sz="1200" smtClean="0">
                <a:latin typeface="+mn-lt"/>
              </a:rPr>
              <a:t>‹#›</a:t>
            </a:fld>
            <a:endParaRPr lang="en-US" sz="1200" dirty="0">
              <a:latin typeface="+mn-lt"/>
            </a:endParaRPr>
          </a:p>
        </p:txBody>
      </p:sp>
    </p:spTree>
    <p:extLst>
      <p:ext uri="{BB962C8B-B14F-4D97-AF65-F5344CB8AC3E}">
        <p14:creationId xmlns:p14="http://schemas.microsoft.com/office/powerpoint/2010/main" val="25839574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4" name="Shape 4"/>
          <p:cNvSpPr>
            <a:spLocks noGrp="1" noRot="1" noChangeAspect="1"/>
          </p:cNvSpPr>
          <p:nvPr>
            <p:ph type="sldImg" idx="3"/>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 name="Shape 6"/>
          <p:cNvSpPr txBox="1">
            <a:spLocks noGrp="1"/>
          </p:cNvSpPr>
          <p:nvPr>
            <p:ph type="ftr" idx="11"/>
          </p:nvPr>
        </p:nvSpPr>
        <p:spPr>
          <a:xfrm>
            <a:off x="1" y="9119474"/>
            <a:ext cx="3169919" cy="480060"/>
          </a:xfrm>
          <a:prstGeom prst="rect">
            <a:avLst/>
          </a:prstGeom>
          <a:noFill/>
          <a:ln>
            <a:noFill/>
          </a:ln>
        </p:spPr>
        <p:txBody>
          <a:bodyPr lIns="96645" tIns="96645" rIns="96645" bIns="96645" anchor="b" anchorCtr="0"/>
          <a:lstStyle>
            <a:lvl1pPr marL="0" marR="0" indent="0" algn="l" rtl="0">
              <a:lnSpc>
                <a:spcPct val="100000"/>
              </a:lnSpc>
              <a:spcBef>
                <a:spcPts val="0"/>
              </a:spcBef>
              <a:spcAft>
                <a:spcPts val="0"/>
              </a:spcAft>
              <a:buClr>
                <a:srgbClr val="000000"/>
              </a:buClr>
              <a:buFont typeface="Arial"/>
              <a:buNone/>
              <a:defRPr sz="1200">
                <a:latin typeface="Calibri" panose="020F0502020204030204" pitchFamily="34" charset="0"/>
              </a:defRPr>
            </a:lvl1pPr>
            <a:lvl2pPr marL="483306" marR="0" indent="0" algn="l" rtl="0">
              <a:lnSpc>
                <a:spcPct val="100000"/>
              </a:lnSpc>
              <a:spcBef>
                <a:spcPts val="0"/>
              </a:spcBef>
              <a:spcAft>
                <a:spcPts val="0"/>
              </a:spcAft>
              <a:buClr>
                <a:srgbClr val="000000"/>
              </a:buClr>
              <a:buFont typeface="Arial"/>
              <a:buNone/>
              <a:defRPr/>
            </a:lvl2pPr>
            <a:lvl3pPr marL="966612" marR="0" indent="0" algn="l" rtl="0">
              <a:lnSpc>
                <a:spcPct val="100000"/>
              </a:lnSpc>
              <a:spcBef>
                <a:spcPts val="0"/>
              </a:spcBef>
              <a:spcAft>
                <a:spcPts val="0"/>
              </a:spcAft>
              <a:buClr>
                <a:srgbClr val="000000"/>
              </a:buClr>
              <a:buFont typeface="Arial"/>
              <a:buNone/>
              <a:defRPr/>
            </a:lvl3pPr>
            <a:lvl4pPr marL="1449918" marR="0" indent="0" algn="l" rtl="0">
              <a:lnSpc>
                <a:spcPct val="100000"/>
              </a:lnSpc>
              <a:spcBef>
                <a:spcPts val="0"/>
              </a:spcBef>
              <a:spcAft>
                <a:spcPts val="0"/>
              </a:spcAft>
              <a:buClr>
                <a:srgbClr val="000000"/>
              </a:buClr>
              <a:buFont typeface="Arial"/>
              <a:buNone/>
              <a:defRPr/>
            </a:lvl4pPr>
            <a:lvl5pPr marL="1933224" marR="0" indent="0" algn="l" rtl="0">
              <a:lnSpc>
                <a:spcPct val="100000"/>
              </a:lnSpc>
              <a:spcBef>
                <a:spcPts val="0"/>
              </a:spcBef>
              <a:spcAft>
                <a:spcPts val="0"/>
              </a:spcAft>
              <a:buClr>
                <a:srgbClr val="000000"/>
              </a:buClr>
              <a:buFont typeface="Arial"/>
              <a:buNone/>
              <a:defRPr/>
            </a:lvl5pPr>
            <a:lvl6pPr marL="2416531" marR="0" indent="0" algn="l" rtl="0">
              <a:lnSpc>
                <a:spcPct val="100000"/>
              </a:lnSpc>
              <a:spcBef>
                <a:spcPts val="0"/>
              </a:spcBef>
              <a:spcAft>
                <a:spcPts val="0"/>
              </a:spcAft>
              <a:buClr>
                <a:srgbClr val="000000"/>
              </a:buClr>
              <a:buFont typeface="Arial"/>
              <a:buNone/>
              <a:defRPr/>
            </a:lvl6pPr>
            <a:lvl7pPr marL="2899837" marR="0" indent="0" algn="l" rtl="0">
              <a:lnSpc>
                <a:spcPct val="100000"/>
              </a:lnSpc>
              <a:spcBef>
                <a:spcPts val="0"/>
              </a:spcBef>
              <a:spcAft>
                <a:spcPts val="0"/>
              </a:spcAft>
              <a:buClr>
                <a:srgbClr val="000000"/>
              </a:buClr>
              <a:buFont typeface="Arial"/>
              <a:buNone/>
              <a:defRPr/>
            </a:lvl7pPr>
            <a:lvl8pPr marL="3383143" marR="0" indent="0" algn="l" rtl="0">
              <a:lnSpc>
                <a:spcPct val="100000"/>
              </a:lnSpc>
              <a:spcBef>
                <a:spcPts val="0"/>
              </a:spcBef>
              <a:spcAft>
                <a:spcPts val="0"/>
              </a:spcAft>
              <a:buClr>
                <a:srgbClr val="000000"/>
              </a:buClr>
              <a:buFont typeface="Arial"/>
              <a:buNone/>
              <a:defRPr/>
            </a:lvl8pPr>
            <a:lvl9pPr marL="3866449" marR="0" indent="0" algn="l" rtl="0">
              <a:lnSpc>
                <a:spcPct val="100000"/>
              </a:lnSpc>
              <a:spcBef>
                <a:spcPts val="0"/>
              </a:spcBef>
              <a:spcAft>
                <a:spcPts val="0"/>
              </a:spcAft>
              <a:buClr>
                <a:srgbClr val="000000"/>
              </a:buClr>
              <a:buFont typeface="Arial"/>
              <a:buNone/>
              <a:defRPr/>
            </a:lvl9pPr>
          </a:lstStyle>
          <a:p>
            <a:r>
              <a:rPr lang="en-US"/>
              <a:t>Michael Alley: Scientific Writing Course</a:t>
            </a:r>
            <a:endParaRPr lang="en-US" dirty="0"/>
          </a:p>
        </p:txBody>
      </p:sp>
      <p:sp>
        <p:nvSpPr>
          <p:cNvPr id="7" name="Shape 7"/>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a:buClr>
                <a:schemeClr val="dk1"/>
              </a:buClr>
              <a:buSzPct val="25000"/>
            </a:pPr>
            <a:fld id="{00000000-1234-1234-1234-123412341234}" type="slidenum">
              <a:rPr lang="en-US" smtClean="0"/>
              <a:pPr>
                <a:buClr>
                  <a:schemeClr val="dk1"/>
                </a:buClr>
                <a:buSzPct val="25000"/>
              </a:pPr>
              <a:t>‹#›</a:t>
            </a:fld>
            <a:endParaRPr lang="en-US" dirty="0"/>
          </a:p>
        </p:txBody>
      </p:sp>
    </p:spTree>
    <p:extLst>
      <p:ext uri="{BB962C8B-B14F-4D97-AF65-F5344CB8AC3E}">
        <p14:creationId xmlns:p14="http://schemas.microsoft.com/office/powerpoint/2010/main" val="4190658444"/>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ites.psu.edu/scientificwriting/tutorial-report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conews.com.au/56095/lib-nat-govts-energy-guarantee-relies-on-ret-to-cut-cos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raftofscientificwriting.com/lesson_2.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raftofscientificwriting.com/lesson_2.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raftofscientificwriting.com/lesson_2.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raftofscientificwriting.com/lesson_2.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raftofscientificwriting.com/lesson_2.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raftofscientificwriting.com/lesson_2.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raftofscientificwriting.com/lesson_2.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raftofscientificwriting.com/lesson_2.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raftofscientificwriting.com/lesson_2.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raftofscientificwriting.com/lesson_2.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raftofscientificwriting.com/lesson_3.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raftofscientificwriting.com/lesson_3.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raftofscientificwriting.com/lesson_3.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raftofscientificwriting.com/lesson_3.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raftofscientificwriting.com/lesson_3.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raftofscientificwriting.com/lesson_3.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raftofscientificwriting.com/lesson_3.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sites.psu.edu/scientificwriting/tutorial-reports/"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teaching presentation accompanies the Tutorial on Writing Reports in Engineering and Science: </a:t>
            </a:r>
            <a:r>
              <a:rPr lang="en-US" dirty="0">
                <a:hlinkClick r:id="rId3"/>
              </a:rPr>
              <a:t>https://sites.psu.edu/scientificwriting/tutorial-reports/</a:t>
            </a:r>
            <a:r>
              <a:rPr lang="en-US" dirty="0"/>
              <a:t>. This tutorial targets engineering and science students who have not had a strong course in technical writing. In doing so, the tutorial discusses important differences between general writing, which all of the students have studied since grammar school, and technical writing, which many students have not formally studied.</a:t>
            </a:r>
          </a:p>
          <a:p>
            <a:endParaRPr lang="en-US" dirty="0"/>
          </a:p>
          <a:p>
            <a:r>
              <a:rPr lang="en-US" dirty="0"/>
              <a:t>Students are expected to have viewed the tutorial before coming to this class. The content for this tutorial arises from the following portions of</a:t>
            </a:r>
            <a:r>
              <a:rPr lang="en-US" altLang="en-US" dirty="0"/>
              <a:t> </a:t>
            </a:r>
            <a:r>
              <a:rPr lang="en-US" altLang="en-US" i="1" dirty="0"/>
              <a:t>The Craft of Scientific Writing, </a:t>
            </a:r>
            <a:r>
              <a:rPr lang="en-US" altLang="en-US" dirty="0"/>
              <a:t>4</a:t>
            </a:r>
            <a:r>
              <a:rPr lang="en-US" altLang="en-US" baseline="30000" dirty="0"/>
              <a:t>th</a:t>
            </a:r>
            <a:r>
              <a:rPr lang="en-US" altLang="en-US" dirty="0"/>
              <a:t> ed. (Alley, Springer, 2018): Introduction, Lesson 1, Lesson 2, and Lesson 7. </a:t>
            </a:r>
          </a:p>
          <a:p>
            <a:endParaRPr lang="en-US" altLang="en-US" dirty="0"/>
          </a:p>
          <a:p>
            <a:r>
              <a:rPr lang="en-US" altLang="en-US" dirty="0"/>
              <a:t>Please feel free to modify this file to emphasize the parts of the tutorial that you deem most important. Also, please feel free to add your name as a presenter on this title page.</a:t>
            </a:r>
          </a:p>
          <a:p>
            <a:endParaRPr lang="en-US" altLang="en-US" dirty="0"/>
          </a:p>
          <a:p>
            <a:r>
              <a:rPr lang="en-US" altLang="en-US" dirty="0"/>
              <a:t>Tip: Before showing this presentation in your course, be sure to view the file in the slideshow mode so that you can time your animations to follow the answers given by students in the class.</a:t>
            </a:r>
          </a:p>
          <a:p>
            <a:endParaRPr lang="en-US" dirty="0"/>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a:t>
            </a:fld>
            <a:endParaRPr lang="en-US" dirty="0"/>
          </a:p>
        </p:txBody>
      </p:sp>
      <p:sp>
        <p:nvSpPr>
          <p:cNvPr id="5" name="Shape 6"/>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61985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answered in the film “Analyzing Audience, Purpose, and Occasion.” This question is also answered on page 11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10</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4FB109C3-9450-4ED1-9776-9E7D5156DEFE}"/>
              </a:ext>
            </a:extLst>
          </p:cNvPr>
          <p:cNvSpPr txBox="1">
            <a:spLocks/>
          </p:cNvSpPr>
          <p:nvPr/>
        </p:nvSpPr>
        <p:spPr>
          <a:xfrm>
            <a:off x="0" y="9129421"/>
            <a:ext cx="2971799" cy="457200"/>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rgbClr val="000000"/>
              </a:buClr>
              <a:buFont typeface="Arial"/>
              <a:buNone/>
              <a:defRPr sz="1200" b="0" i="0" u="none" strike="noStrike" cap="none" baseline="0">
                <a:solidFill>
                  <a:srgbClr val="000000"/>
                </a:solidFill>
                <a:latin typeface="Calibri" panose="020F0502020204030204" pitchFamily="34" charset="0"/>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pPr>
              <a:defRPr/>
            </a:pPr>
            <a:r>
              <a:rPr lang="en-US"/>
              <a:t>Michael Alley: Tutorial on Writing Reports</a:t>
            </a:r>
            <a:endParaRPr lang="en-US" dirty="0"/>
          </a:p>
        </p:txBody>
      </p:sp>
    </p:spTree>
    <p:extLst>
      <p:ext uri="{BB962C8B-B14F-4D97-AF65-F5344CB8AC3E}">
        <p14:creationId xmlns:p14="http://schemas.microsoft.com/office/powerpoint/2010/main" val="3878159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answer comes from the film “Analyzing Audience, Purpose, and Occasion.” This answer also is discussed on page 11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11</a:t>
            </a:fld>
            <a:endParaRPr lang="en-US" dirty="0"/>
          </a:p>
        </p:txBody>
      </p:sp>
      <p:sp>
        <p:nvSpPr>
          <p:cNvPr id="5" name="Shape 6">
            <a:extLst>
              <a:ext uri="{FF2B5EF4-FFF2-40B4-BE49-F238E27FC236}">
                <a16:creationId xmlns:a16="http://schemas.microsoft.com/office/drawing/2014/main" id="{AC71E5EA-927C-4188-9B37-5456956859F3}"/>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19190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answered in the film “Analyzing Audience, Purpose, and Occasion.” This question is also answered on page 11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Because this question is a “yes or no” question, I ask students to raise their hands. If students are looking to see how others are voting, I will have them close their eyes when they are ready to vote and then report what the breakdown was. I will often ask someone, usually someone who is correct, to defend his or her answer</a:t>
            </a:r>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12</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3C170071-F345-4379-940E-AED031481FB1}"/>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168817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answer comes from the film “Analyzing Audience, Purpose, and Occasion.” This answer also is discussed on page 11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13</a:t>
            </a:fld>
            <a:endParaRPr lang="en-US" dirty="0"/>
          </a:p>
        </p:txBody>
      </p:sp>
      <p:sp>
        <p:nvSpPr>
          <p:cNvPr id="5" name="Shape 6">
            <a:extLst>
              <a:ext uri="{FF2B5EF4-FFF2-40B4-BE49-F238E27FC236}">
                <a16:creationId xmlns:a16="http://schemas.microsoft.com/office/drawing/2014/main" id="{66F09B9D-757D-4092-8356-9A88A088413E}"/>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090234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class period can be intense, particularly if you are calling on specific people, consider giving the students a break by announcing that the next portion of the tutorial will be the portion on structure. Then give the students a minute to discuss with a partner the most important takeaways of this portion. In my classes, the discussion is energetic because the students who did not view the tutorial are eager to learn answers. The discussion also provides a nice break from the question-and-answer rhythm and allows everyone the chance to say something about the films.</a:t>
            </a:r>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14</a:t>
            </a:fld>
            <a:endParaRPr lang="en-US" dirty="0"/>
          </a:p>
        </p:txBody>
      </p:sp>
      <p:sp>
        <p:nvSpPr>
          <p:cNvPr id="5" name="Shape 6">
            <a:extLst>
              <a:ext uri="{FF2B5EF4-FFF2-40B4-BE49-F238E27FC236}">
                <a16:creationId xmlns:a16="http://schemas.microsoft.com/office/drawing/2014/main" id="{39F4DC55-D701-4983-83D4-822FE4CFDEDC}"/>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18579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answered in the film “Title of a Report.” This question is also answered on pages 110-114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15</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AC80DBB7-64A6-4B6B-BD47-532E6FE911C4}"/>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289468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answer comes from the film “Title of a Report.” This answer also is discussed on pages 110-114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16</a:t>
            </a:fld>
            <a:endParaRPr lang="en-US" dirty="0"/>
          </a:p>
        </p:txBody>
      </p:sp>
      <p:sp>
        <p:nvSpPr>
          <p:cNvPr id="5" name="Shape 6">
            <a:extLst>
              <a:ext uri="{FF2B5EF4-FFF2-40B4-BE49-F238E27FC236}">
                <a16:creationId xmlns:a16="http://schemas.microsoft.com/office/drawing/2014/main" id="{AA33FD1B-AA7E-4FA9-98C8-52EDB51EF7F5}"/>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800014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type of question is discussed in the film “Title of a Report.” This type of question is also discussed on pages 110-114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endParaRPr lang="en-US" altLang="en-US" dirty="0"/>
          </a:p>
          <a:p>
            <a:r>
              <a:rPr lang="en-US" altLang="en-US" dirty="0"/>
              <a:t>Websites for Images:</a:t>
            </a:r>
          </a:p>
          <a:p>
            <a:r>
              <a:rPr lang="en-US" altLang="en-US" sz="1100" dirty="0">
                <a:cs typeface="Calibri" panose="020F0502020204030204" pitchFamily="34" charset="0"/>
              </a:rPr>
              <a:t>http://brookvalves.com.au/images/products/59.jpg</a:t>
            </a:r>
          </a:p>
          <a:p>
            <a:r>
              <a:rPr lang="en-US" altLang="en-US" sz="1100" dirty="0">
                <a:cs typeface="Calibri" panose="020F0502020204030204" pitchFamily="34" charset="0"/>
              </a:rPr>
              <a:t>http://gemak.co.uk/wp-content/uploads/2014/10/Mix-Tanks-for-yogurt-and-Ice-Cream.jpg</a:t>
            </a:r>
          </a:p>
          <a:p>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cs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17</a:t>
            </a:fld>
            <a:endParaRPr kumimoji="0" lang="en-US" sz="1200" b="0" i="0" u="none" strike="noStrike" kern="0" cap="none" spc="0" normalizeH="0" baseline="0" noProof="0" dirty="0">
              <a:ln>
                <a:noFill/>
              </a:ln>
              <a:solidFill>
                <a:srgbClr val="000000"/>
              </a:solidFill>
              <a:effectLst/>
              <a:uLnTx/>
              <a:uFillTx/>
              <a:latin typeface="Calibri"/>
              <a:cs typeface="Calibri"/>
              <a:sym typeface="Calibri"/>
              <a:rtl val="0"/>
            </a:endParaRPr>
          </a:p>
        </p:txBody>
      </p:sp>
      <p:sp>
        <p:nvSpPr>
          <p:cNvPr id="6" name="Shape 6">
            <a:extLst>
              <a:ext uri="{FF2B5EF4-FFF2-40B4-BE49-F238E27FC236}">
                <a16:creationId xmlns:a16="http://schemas.microsoft.com/office/drawing/2014/main" id="{AC80DBB7-64A6-4B6B-BD47-532E6FE911C4}"/>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50712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type of question is discussed in the film “Title of a Report.” This type of question is also discussed on pages 110-114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18</a:t>
            </a:fld>
            <a:endParaRPr lang="en-US" dirty="0"/>
          </a:p>
        </p:txBody>
      </p:sp>
      <p:sp>
        <p:nvSpPr>
          <p:cNvPr id="5" name="Shape 6">
            <a:extLst>
              <a:ext uri="{FF2B5EF4-FFF2-40B4-BE49-F238E27FC236}">
                <a16:creationId xmlns:a16="http://schemas.microsoft.com/office/drawing/2014/main" id="{F57B886E-3648-483F-B979-DAAE1FE5689C}"/>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654788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type of question is discussed in the film “Title of a Report.” This type of question is also discussed on pages 110-114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19</a:t>
            </a:fld>
            <a:endParaRPr lang="en-US" dirty="0"/>
          </a:p>
        </p:txBody>
      </p:sp>
      <p:sp>
        <p:nvSpPr>
          <p:cNvPr id="5" name="Shape 6">
            <a:extLst>
              <a:ext uri="{FF2B5EF4-FFF2-40B4-BE49-F238E27FC236}">
                <a16:creationId xmlns:a16="http://schemas.microsoft.com/office/drawing/2014/main" id="{2A30E4BD-B880-4547-9B9D-0082EC55F7C6}"/>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08431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class period consists of the instructor posing questions and the students answering those questions. To use time efficiently, I call on people for the simpler questions and call on volunteers for the more difficult questions. In addition, when the answer is a simple yes or no (or multiple choice), I ask for a show of hands. In my mind, the more people that participate in the discussion, the better that the class period has gone.</a:t>
            </a:r>
          </a:p>
          <a:p>
            <a:endParaRPr lang="en-US" altLang="en-US" dirty="0"/>
          </a:p>
          <a:p>
            <a:r>
              <a:rPr lang="en-US" altLang="en-US" dirty="0"/>
              <a:t>This question is answered at the beginning of the film “Analyzing Audience, Purpose, and Occasion.” This question is also answered on page 3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4" name="Shape 6"/>
          <p:cNvSpPr txBox="1">
            <a:spLocks noGrp="1"/>
          </p:cNvSpPr>
          <p:nvPr>
            <p:ph type="ftr" idx="11"/>
          </p:nvPr>
        </p:nvSpPr>
        <p:spPr>
          <a:xfrm>
            <a:off x="0" y="9131236"/>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2</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Tree>
    <p:extLst>
      <p:ext uri="{BB962C8B-B14F-4D97-AF65-F5344CB8AC3E}">
        <p14:creationId xmlns:p14="http://schemas.microsoft.com/office/powerpoint/2010/main" val="1412763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“Summary of a Report.” This question is also discussed on pages 139-143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20</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6A79E764-162F-464F-9A2E-4EB7E65FE1C5}"/>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77972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question is discussed in the film “Summary of a Report.” This question is also discussed on pages 139-143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21</a:t>
            </a:fld>
            <a:endParaRPr lang="en-US" dirty="0"/>
          </a:p>
        </p:txBody>
      </p:sp>
      <p:sp>
        <p:nvSpPr>
          <p:cNvPr id="5" name="Shape 6">
            <a:extLst>
              <a:ext uri="{FF2B5EF4-FFF2-40B4-BE49-F238E27FC236}">
                <a16:creationId xmlns:a16="http://schemas.microsoft.com/office/drawing/2014/main" id="{F2080E3E-2799-41E4-A373-5F5BCA4D2252}"/>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834805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“Summary of a Report.” This question is also discussed on pages 139-143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22</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C7408947-294F-41B0-A757-3BC658B7F471}"/>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1094758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answer is discussed in the film “Summary of a Report.” This answer is also discussed on pages 139-143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2" name="Slide Number Placeholder 1"/>
          <p:cNvSpPr>
            <a:spLocks noGrp="1"/>
          </p:cNvSpPr>
          <p:nvPr>
            <p:ph type="sldNum" idx="12"/>
          </p:nvPr>
        </p:nvSpPr>
        <p:spPr>
          <a:xfrm>
            <a:off x="4130040" y="9106561"/>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23</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B14B1004-8A7C-4342-8E3E-820827DFE5C5}"/>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4014045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“Middle of a Report: Writing in Sections.” This question is also discussed on pages 121-128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24</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558286D1-8313-42F5-A6DC-4DA52C9D64C1}"/>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812265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question is discussed in the film “Middle of a Report: Writing in Sections.” This question is also discussed on pages 121-128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25</a:t>
            </a:fld>
            <a:endParaRPr lang="en-US" dirty="0"/>
          </a:p>
        </p:txBody>
      </p:sp>
      <p:sp>
        <p:nvSpPr>
          <p:cNvPr id="5" name="Shape 6">
            <a:extLst>
              <a:ext uri="{FF2B5EF4-FFF2-40B4-BE49-F238E27FC236}">
                <a16:creationId xmlns:a16="http://schemas.microsoft.com/office/drawing/2014/main" id="{03874FFE-0603-48E6-87EB-7F51F5FD1912}"/>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1102772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“Middle of a Report: Writing in Sections.” This question is also discussed on pages 94-97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26</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0226B70B-B4DF-4ADF-84B1-F0337458D6E9}"/>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1602028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answer is discussed in the film “Middle of a Report: Writing in Sections.” This answer is also discussed on pages 94-97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27</a:t>
            </a:fld>
            <a:endParaRPr lang="en-US" dirty="0"/>
          </a:p>
        </p:txBody>
      </p:sp>
      <p:sp>
        <p:nvSpPr>
          <p:cNvPr id="5" name="Shape 6">
            <a:extLst>
              <a:ext uri="{FF2B5EF4-FFF2-40B4-BE49-F238E27FC236}">
                <a16:creationId xmlns:a16="http://schemas.microsoft.com/office/drawing/2014/main" id="{5025FD1D-B475-4691-9834-1F22BD841DBC}"/>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96102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answer is discussed in the film “Middle of a Report: Writing in Sections.” This answer is also discussed on pages 94-97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28</a:t>
            </a:fld>
            <a:endParaRPr lang="en-US" dirty="0"/>
          </a:p>
        </p:txBody>
      </p:sp>
      <p:sp>
        <p:nvSpPr>
          <p:cNvPr id="5" name="Shape 6">
            <a:extLst>
              <a:ext uri="{FF2B5EF4-FFF2-40B4-BE49-F238E27FC236}">
                <a16:creationId xmlns:a16="http://schemas.microsoft.com/office/drawing/2014/main" id="{3F0A9557-92D4-4C9F-B8D4-23876BBA8940}"/>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624354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question is discussed in the film “Middle of a Report: Writing in Sections.” This question is also discussed on pages 94-97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29</a:t>
            </a:fld>
            <a:endParaRPr lang="en-US" dirty="0"/>
          </a:p>
        </p:txBody>
      </p:sp>
      <p:sp>
        <p:nvSpPr>
          <p:cNvPr id="5" name="Shape 6">
            <a:extLst>
              <a:ext uri="{FF2B5EF4-FFF2-40B4-BE49-F238E27FC236}">
                <a16:creationId xmlns:a16="http://schemas.microsoft.com/office/drawing/2014/main" id="{5B9AB6B9-27B5-4002-B6E4-E031F911A3A8}"/>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26622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A7BC4BE-17CC-49BD-A03C-0A967AE5F0C8}"/>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9A1362C-0F4C-470F-9672-EA1BDEE755D3}"/>
              </a:ext>
            </a:extLst>
          </p:cNvPr>
          <p:cNvSpPr>
            <a:spLocks noGrp="1" noChangeArrowheads="1"/>
          </p:cNvSpPr>
          <p:nvPr>
            <p:ph type="body" idx="1"/>
          </p:nvPr>
        </p:nvSpPr>
        <p:spPr>
          <a:noFill/>
        </p:spPr>
        <p:txBody>
          <a:bodyPr/>
          <a:lstStyle/>
          <a:p>
            <a:endParaRPr lang="en-US" altLang="en-US" dirty="0"/>
          </a:p>
          <a:p>
            <a:r>
              <a:rPr lang="en-US" altLang="en-US" dirty="0"/>
              <a:t>This answer comes from the film “Analyzing Audience, Purpose, and Occasion.” This answer also is discussed on page 3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latin typeface="Arial" panose="020B0604020202020204" pitchFamily="34" charset="0"/>
              <a:hlinkClick r:id="rId3"/>
            </a:endParaRPr>
          </a:p>
          <a:p>
            <a:endParaRPr lang="en-US" altLang="en-US" dirty="0">
              <a:latin typeface="Arial" panose="020B0604020202020204" pitchFamily="34" charset="0"/>
              <a:hlinkClick r:id="rId3"/>
            </a:endParaRPr>
          </a:p>
        </p:txBody>
      </p:sp>
      <p:sp>
        <p:nvSpPr>
          <p:cNvPr id="4" name="Shape 6">
            <a:extLst>
              <a:ext uri="{FF2B5EF4-FFF2-40B4-BE49-F238E27FC236}">
                <a16:creationId xmlns:a16="http://schemas.microsoft.com/office/drawing/2014/main" id="{080EFD30-0989-41BE-80FC-E3B1BE1D675C}"/>
              </a:ext>
            </a:extLst>
          </p:cNvPr>
          <p:cNvSpPr txBox="1">
            <a:spLocks noGrp="1"/>
          </p:cNvSpPr>
          <p:nvPr>
            <p:ph type="ftr" idx="11"/>
          </p:nvPr>
        </p:nvSpPr>
        <p:spPr>
          <a:xfrm>
            <a:off x="0" y="9131236"/>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class period can be intense, particularly if you are calling on specific people, consider giving the students a break by announcing that the next portion of the tutorial will be the portion on language, which is writing at the sentence and paragraph levels. Then give the students a minute to discuss with a partner the most important takeaways of this portion. In my classes, the discussion is energetic because the students who did not view the tutorial are eager to learn answers. The discussion also provides a nice break from the question-and-answer rhythm and allows everyone the chance to say something about the films.</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30</a:t>
            </a:fld>
            <a:endParaRPr lang="en-US" dirty="0"/>
          </a:p>
        </p:txBody>
      </p:sp>
      <p:sp>
        <p:nvSpPr>
          <p:cNvPr id="5" name="Shape 6">
            <a:extLst>
              <a:ext uri="{FF2B5EF4-FFF2-40B4-BE49-F238E27FC236}">
                <a16:creationId xmlns:a16="http://schemas.microsoft.com/office/drawing/2014/main" id="{876FFB03-811A-45F6-8673-0D232CEBB6CA}"/>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797880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“Language: Being Precise and Clear.” This question is also discussed on page 15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being precise and being clear can be found in Lesson 2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2: Being Precise and Clear (</a:t>
            </a:r>
            <a:r>
              <a:rPr lang="en-US" dirty="0">
                <a:hlinkClick r:id="rId3"/>
              </a:rPr>
              <a:t>https://www.craftofscientificwriting.com/lesson_2.html</a:t>
            </a:r>
            <a:r>
              <a:rPr lang="en-US" dirty="0"/>
              <a:t>). </a:t>
            </a:r>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31</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AF17D19E-EB50-4732-9A03-07B527514535}"/>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1951550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question is discussed in the film “Language: Being Precise and Clear.” This question is also discussed on page 15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being precise and being clear can be found in Lesson 2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2: Being Precise and Clear (</a:t>
            </a:r>
            <a:r>
              <a:rPr lang="en-US" dirty="0">
                <a:hlinkClick r:id="rId3"/>
              </a:rPr>
              <a:t>https://www.craftofscientificwriting.com/lesson_2.html</a:t>
            </a:r>
            <a:r>
              <a:rPr lang="en-US" dirty="0"/>
              <a:t>). </a:t>
            </a:r>
            <a:endParaRPr lang="en-US" altLang="en-US" dirty="0"/>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32</a:t>
            </a:fld>
            <a:endParaRPr lang="en-US" dirty="0"/>
          </a:p>
        </p:txBody>
      </p:sp>
      <p:sp>
        <p:nvSpPr>
          <p:cNvPr id="5" name="Shape 6">
            <a:extLst>
              <a:ext uri="{FF2B5EF4-FFF2-40B4-BE49-F238E27FC236}">
                <a16:creationId xmlns:a16="http://schemas.microsoft.com/office/drawing/2014/main" id="{0FEE3494-A5A3-4FD3-A524-4A07BFAF5AFA}"/>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748466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“Language: Being Precise and Clear.” This question is also discussed on page 15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being precise and being clear can be found in Lesson 2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2: Being Precise and Clear (</a:t>
            </a:r>
            <a:r>
              <a:rPr lang="en-US" dirty="0">
                <a:hlinkClick r:id="rId3"/>
              </a:rPr>
              <a:t>https://www.craftofscientificwriting.com/lesson_2.html</a:t>
            </a:r>
            <a:r>
              <a:rPr lang="en-US" dirty="0"/>
              <a:t>). </a:t>
            </a:r>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33</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E287A5CC-57C8-4C8E-B0CD-C6B0B1F39081}"/>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4179114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blank slide is shown here because exaggeration has no place in scientific writing.</a:t>
            </a:r>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34</a:t>
            </a:fld>
            <a:endParaRPr lang="en-US" dirty="0"/>
          </a:p>
        </p:txBody>
      </p:sp>
      <p:sp>
        <p:nvSpPr>
          <p:cNvPr id="5" name="Shape 6">
            <a:extLst>
              <a:ext uri="{FF2B5EF4-FFF2-40B4-BE49-F238E27FC236}">
                <a16:creationId xmlns:a16="http://schemas.microsoft.com/office/drawing/2014/main" id="{4C43B639-2B3E-497A-BE91-7E9E09E78FB6}"/>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408016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“Language: Being Precise and Clear.” This question is also discussed on page 15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being precise and being clear can be found in Lesson 2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2: Being Precise and Clear (</a:t>
            </a:r>
            <a:r>
              <a:rPr lang="en-US" dirty="0">
                <a:hlinkClick r:id="rId3"/>
              </a:rPr>
              <a:t>https://www.craftofscientificwriting.com/lesson_2.html</a:t>
            </a:r>
            <a:r>
              <a:rPr lang="en-US" dirty="0"/>
              <a:t>). </a:t>
            </a:r>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35</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7" name="Shape 6">
            <a:extLst>
              <a:ext uri="{FF2B5EF4-FFF2-40B4-BE49-F238E27FC236}">
                <a16:creationId xmlns:a16="http://schemas.microsoft.com/office/drawing/2014/main" id="{23DE1446-8527-49DB-B29B-35F8D6CDF5B8}"/>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842509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quotation is discussed in the film “Language: Being Precise and Clear.” This question is also discussed on page 15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being precise and being clear can be found in Lesson 2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2: Being Precise and Clear (</a:t>
            </a:r>
            <a:r>
              <a:rPr lang="en-US" dirty="0">
                <a:hlinkClick r:id="rId3"/>
              </a:rPr>
              <a:t>https://www.craftofscientificwriting.com/lesson_2.html</a:t>
            </a:r>
            <a:r>
              <a:rPr lang="en-US" dirty="0"/>
              <a:t>). </a:t>
            </a:r>
            <a:endParaRPr lang="en-US" altLang="en-US" dirty="0"/>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36</a:t>
            </a:fld>
            <a:endParaRPr lang="en-US" dirty="0"/>
          </a:p>
        </p:txBody>
      </p:sp>
      <p:sp>
        <p:nvSpPr>
          <p:cNvPr id="5" name="Shape 6">
            <a:extLst>
              <a:ext uri="{FF2B5EF4-FFF2-40B4-BE49-F238E27FC236}">
                <a16:creationId xmlns:a16="http://schemas.microsoft.com/office/drawing/2014/main" id="{67651386-978B-4A38-88A4-7CF1448E00BF}"/>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7133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“Language: Being Precise and Clear.” This question is also discussed on page 15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being precise and being clear can be found in Lesson 2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2: Being Precise and Clear (</a:t>
            </a:r>
            <a:r>
              <a:rPr lang="en-US" dirty="0">
                <a:hlinkClick r:id="rId3"/>
              </a:rPr>
              <a:t>https://www.craftofscientificwriting.com/lesson_2.html</a:t>
            </a:r>
            <a:r>
              <a:rPr lang="en-US" dirty="0"/>
              <a:t>). </a:t>
            </a:r>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37</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A4CB9F4D-AAB3-456B-8FDA-70FBB2A5A747}"/>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556575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“Language: Being Precise and Clear.” This question is also discussed on page 22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being precise and being clear can be found in Lesson 2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2: Being Precise and Clear (</a:t>
            </a:r>
            <a:r>
              <a:rPr lang="en-US" dirty="0">
                <a:hlinkClick r:id="rId3"/>
              </a:rPr>
              <a:t>https://www.craftofscientificwriting.com/lesson_2.html</a:t>
            </a:r>
            <a:r>
              <a:rPr lang="en-US" dirty="0"/>
              <a:t>). </a:t>
            </a:r>
            <a:endParaRPr lang="en-US" altLang="en-US" dirty="0"/>
          </a:p>
        </p:txBody>
      </p:sp>
      <p:sp>
        <p:nvSpPr>
          <p:cNvPr id="2" name="Slide Number Placeholder 1"/>
          <p:cNvSpPr>
            <a:spLocks noGrp="1"/>
          </p:cNvSpPr>
          <p:nvPr>
            <p:ph type="sldNum" idx="12"/>
          </p:nvPr>
        </p:nvSpPr>
        <p:spPr>
          <a:xfrm>
            <a:off x="4097155" y="912114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38</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7" name="Shape 6">
            <a:extLst>
              <a:ext uri="{FF2B5EF4-FFF2-40B4-BE49-F238E27FC236}">
                <a16:creationId xmlns:a16="http://schemas.microsoft.com/office/drawing/2014/main" id="{CD7C0743-43FC-494F-AE44-6140BC9CA988}"/>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10992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quotation is discussed in the film “Language: Being Precise and Clear.” This question is also discussed on page 22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being precise and being clear can be found in Lesson 2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2: Being Precise and Clear (</a:t>
            </a:r>
            <a:r>
              <a:rPr lang="en-US" dirty="0">
                <a:hlinkClick r:id="rId3"/>
              </a:rPr>
              <a:t>https://www.craftofscientificwriting.com/lesson_2.html</a:t>
            </a:r>
            <a:r>
              <a:rPr lang="en-US" dirty="0"/>
              <a:t>). </a:t>
            </a:r>
            <a:endParaRPr lang="en-US" altLang="en-US" dirty="0"/>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39</a:t>
            </a:fld>
            <a:endParaRPr lang="en-US" dirty="0"/>
          </a:p>
        </p:txBody>
      </p:sp>
      <p:sp>
        <p:nvSpPr>
          <p:cNvPr id="5" name="Shape 6">
            <a:extLst>
              <a:ext uri="{FF2B5EF4-FFF2-40B4-BE49-F238E27FC236}">
                <a16:creationId xmlns:a16="http://schemas.microsoft.com/office/drawing/2014/main" id="{09AABD00-3AC2-4A0B-B105-4587BA62F652}"/>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10527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answered in the film “Analyzing Audience, Purpose, and Occasion.” This question is also answered on pages 3-5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Note that students will often remember the constraint of audience, but not the constraints of purpose and occasion. If someone mentions just “audience,” I commend that person, but then have the audience identify the other two constraints before advancing to the answer. </a:t>
            </a:r>
          </a:p>
          <a:p>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4</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04D62B3E-15CD-433B-A3A5-8E000FFD4D90}"/>
              </a:ext>
            </a:extLst>
          </p:cNvPr>
          <p:cNvSpPr txBox="1">
            <a:spLocks/>
          </p:cNvSpPr>
          <p:nvPr/>
        </p:nvSpPr>
        <p:spPr>
          <a:xfrm>
            <a:off x="0" y="9129421"/>
            <a:ext cx="2971799" cy="457200"/>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rgbClr val="000000"/>
              </a:buClr>
              <a:buFont typeface="Arial"/>
              <a:buNone/>
              <a:defRPr sz="1200" b="0" i="0" u="none" strike="noStrike" cap="none" baseline="0">
                <a:solidFill>
                  <a:srgbClr val="000000"/>
                </a:solidFill>
                <a:latin typeface="Calibri" panose="020F0502020204030204" pitchFamily="34" charset="0"/>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pPr>
              <a:defRPr/>
            </a:pPr>
            <a:r>
              <a:rPr lang="en-US"/>
              <a:t>Michael Alley: Tutorial on Writing Reports</a:t>
            </a:r>
            <a:endParaRPr lang="en-US" dirty="0"/>
          </a:p>
        </p:txBody>
      </p:sp>
    </p:spTree>
    <p:extLst>
      <p:ext uri="{BB962C8B-B14F-4D97-AF65-F5344CB8AC3E}">
        <p14:creationId xmlns:p14="http://schemas.microsoft.com/office/powerpoint/2010/main" val="3570358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“Language: Being Precise and Clear.” This question is also discussed on page 26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being precise and being clear can be found in Lesson 2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2: Being Precise and Clear (</a:t>
            </a:r>
            <a:r>
              <a:rPr lang="en-US" dirty="0">
                <a:hlinkClick r:id="rId3"/>
              </a:rPr>
              <a:t>https://www.craftofscientificwriting.com/lesson_2.html</a:t>
            </a:r>
            <a:r>
              <a:rPr lang="en-US" dirty="0"/>
              <a:t>). </a:t>
            </a:r>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40</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36619218-C6CF-41A3-A7D3-D1FC42492D9B}"/>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4173906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quotation is discussed in the film “Language: Being Precise and Clear.” This question is also discussed on page 26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being precise and being clear can be found in Lesson 2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2: Being Precise and Clear (</a:t>
            </a:r>
            <a:r>
              <a:rPr lang="en-US" dirty="0">
                <a:hlinkClick r:id="rId3"/>
              </a:rPr>
              <a:t>https://www.craftofscientificwriting.com/lesson_2.html</a:t>
            </a:r>
            <a:r>
              <a:rPr lang="en-US" dirty="0"/>
              <a:t>). </a:t>
            </a:r>
            <a:endParaRPr lang="en-US" altLang="en-US" dirty="0"/>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41</a:t>
            </a:fld>
            <a:endParaRPr lang="en-US" dirty="0"/>
          </a:p>
        </p:txBody>
      </p:sp>
      <p:sp>
        <p:nvSpPr>
          <p:cNvPr id="5" name="Shape 6">
            <a:extLst>
              <a:ext uri="{FF2B5EF4-FFF2-40B4-BE49-F238E27FC236}">
                <a16:creationId xmlns:a16="http://schemas.microsoft.com/office/drawing/2014/main" id="{27475AA2-8AA3-4719-B658-753327DAB873}"/>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757290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“Language: Avoiding Ambiguity.” This question is also discussed on page 37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avoiding ambiguity can be found in Lesson 3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3: Avoiding Ambiguity (</a:t>
            </a:r>
            <a:r>
              <a:rPr lang="en-US" dirty="0">
                <a:hlinkClick r:id="rId3"/>
              </a:rPr>
              <a:t>https://www.craftofscientificwriting.com/lesson_3.html</a:t>
            </a:r>
            <a:r>
              <a:rPr lang="en-US" dirty="0"/>
              <a:t>). </a:t>
            </a:r>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42</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6609956C-C119-4CF9-9CAD-8ECA71BC9E2E}"/>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46786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image is discussed in the film “Language: Avoiding Ambiguity.” A similar image is also discussed on pages 37-38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avoiding ambiguity can be found in Lesson 3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3: Avoiding Ambiguity (</a:t>
            </a:r>
            <a:r>
              <a:rPr lang="en-US" dirty="0">
                <a:hlinkClick r:id="rId3"/>
              </a:rPr>
              <a:t>https://www.craftofscientificwriting.com/lesson_3.html</a:t>
            </a:r>
            <a:r>
              <a:rPr lang="en-US" dirty="0"/>
              <a:t>). </a:t>
            </a:r>
            <a:endParaRPr lang="en-US" altLang="en-US" dirty="0"/>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43</a:t>
            </a:fld>
            <a:endParaRPr lang="en-US" dirty="0"/>
          </a:p>
        </p:txBody>
      </p:sp>
      <p:sp>
        <p:nvSpPr>
          <p:cNvPr id="5" name="Shape 6">
            <a:extLst>
              <a:ext uri="{FF2B5EF4-FFF2-40B4-BE49-F238E27FC236}">
                <a16:creationId xmlns:a16="http://schemas.microsoft.com/office/drawing/2014/main" id="{1332693E-942F-44AF-BFAE-2562011B25BD}"/>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740842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“Language: Avoiding Ambiguity.” This question is also discussed on page 37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avoiding ambiguity can be found in Lesson 3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3: Avoiding Ambiguity (</a:t>
            </a:r>
            <a:r>
              <a:rPr lang="en-US" dirty="0">
                <a:hlinkClick r:id="rId3"/>
              </a:rPr>
              <a:t>https://www.craftofscientificwriting.com/lesson_3.html</a:t>
            </a:r>
            <a:r>
              <a:rPr lang="en-US" dirty="0"/>
              <a:t>). </a:t>
            </a:r>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44</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1019367B-5FA9-45AE-A8E1-8FB8859FF16E}"/>
              </a:ext>
            </a:extLst>
          </p:cNvPr>
          <p:cNvSpPr txBox="1">
            <a:spLocks/>
          </p:cNvSpPr>
          <p:nvPr/>
        </p:nvSpPr>
        <p:spPr>
          <a:xfrm>
            <a:off x="0" y="9129421"/>
            <a:ext cx="2971799" cy="457200"/>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rgbClr val="000000"/>
              </a:buClr>
              <a:buFont typeface="Arial"/>
              <a:buNone/>
              <a:defRPr sz="1200" b="0" i="0" u="none" strike="noStrike" cap="none" baseline="0">
                <a:solidFill>
                  <a:srgbClr val="000000"/>
                </a:solidFill>
                <a:latin typeface="Calibri" panose="020F0502020204030204" pitchFamily="34" charset="0"/>
                <a:ea typeface="Arial"/>
                <a:cs typeface="Arial"/>
                <a:sym typeface="Arial"/>
                <a:rtl val="0"/>
              </a:defRPr>
            </a:lvl1pPr>
            <a:lvl2pPr marL="457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9pPr>
          </a:lstStyle>
          <a:p>
            <a:pPr>
              <a:defRPr/>
            </a:pPr>
            <a:r>
              <a:rPr lang="en-US"/>
              <a:t>Michael Alley: Tutorial on Writing Reports</a:t>
            </a:r>
            <a:endParaRPr lang="en-US" dirty="0"/>
          </a:p>
        </p:txBody>
      </p:sp>
    </p:spTree>
    <p:extLst>
      <p:ext uri="{BB962C8B-B14F-4D97-AF65-F5344CB8AC3E}">
        <p14:creationId xmlns:p14="http://schemas.microsoft.com/office/powerpoint/2010/main" val="99633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blank because ambiguity has no place in scientific or engineering writing.</a:t>
            </a:r>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45</a:t>
            </a:fld>
            <a:endParaRPr lang="en-US" dirty="0"/>
          </a:p>
        </p:txBody>
      </p:sp>
      <p:sp>
        <p:nvSpPr>
          <p:cNvPr id="5" name="Shape 6">
            <a:extLst>
              <a:ext uri="{FF2B5EF4-FFF2-40B4-BE49-F238E27FC236}">
                <a16:creationId xmlns:a16="http://schemas.microsoft.com/office/drawing/2014/main" id="{96226B99-2B60-4BE9-8A3E-FF1AF6F91D3A}"/>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520128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discussed in the film “Language: Avoiding Ambiguity.” This question is also discussed in Lesson 3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avoiding ambiguity can be found in the films of Lesson 3: Avoiding Ambiguity (</a:t>
            </a:r>
            <a:r>
              <a:rPr lang="en-US" dirty="0">
                <a:hlinkClick r:id="rId3"/>
              </a:rPr>
              <a:t>https://www.craftofscientificwriting.com/lesson_3.html</a:t>
            </a:r>
            <a:r>
              <a:rPr lang="en-US" dirty="0"/>
              <a:t>). </a:t>
            </a:r>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46</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9FB1AB2C-FB2B-4354-9EB0-B9DE3BE5B321}"/>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9098977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assertion is discussed in the film “Language: Avoiding Ambiguity.” This assertion is also discussed on page 40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avoiding ambiguity can be found in Lesson 3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3: Avoiding Ambiguity (</a:t>
            </a:r>
            <a:r>
              <a:rPr lang="en-US" dirty="0">
                <a:hlinkClick r:id="rId3"/>
              </a:rPr>
              <a:t>https://www.craftofscientificwriting.com/lesson_3.html</a:t>
            </a:r>
            <a:r>
              <a:rPr lang="en-US" dirty="0"/>
              <a:t>). </a:t>
            </a:r>
            <a:endParaRPr lang="en-US" altLang="en-US" dirty="0"/>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47</a:t>
            </a:fld>
            <a:endParaRPr lang="en-US" dirty="0"/>
          </a:p>
        </p:txBody>
      </p:sp>
      <p:sp>
        <p:nvSpPr>
          <p:cNvPr id="5" name="Shape 6">
            <a:extLst>
              <a:ext uri="{FF2B5EF4-FFF2-40B4-BE49-F238E27FC236}">
                <a16:creationId xmlns:a16="http://schemas.microsoft.com/office/drawing/2014/main" id="{37F8A5D8-E0E5-423C-BCA8-3FF50ECE5C5F}"/>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96264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assertion is discussed in the film “Language: Avoiding Ambiguity.” This assertion is also discussed on pages 44-45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avoiding ambiguity can be found in Lesson 3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3: Avoiding Ambiguity (</a:t>
            </a:r>
            <a:r>
              <a:rPr lang="en-US" dirty="0">
                <a:hlinkClick r:id="rId3"/>
              </a:rPr>
              <a:t>https://www.craftofscientificwriting.com/lesson_3.html</a:t>
            </a:r>
            <a:r>
              <a:rPr lang="en-US" dirty="0"/>
              <a:t>). </a:t>
            </a:r>
            <a:endParaRPr lang="en-US" altLang="en-US" dirty="0"/>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48</a:t>
            </a:fld>
            <a:endParaRPr lang="en-US" dirty="0"/>
          </a:p>
        </p:txBody>
      </p:sp>
      <p:sp>
        <p:nvSpPr>
          <p:cNvPr id="5" name="Shape 6">
            <a:extLst>
              <a:ext uri="{FF2B5EF4-FFF2-40B4-BE49-F238E27FC236}">
                <a16:creationId xmlns:a16="http://schemas.microsoft.com/office/drawing/2014/main" id="{AD039B47-2DC2-4D95-A886-A79D08CA55FE}"/>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431317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assertion is discussed in the film “Language: Avoiding Ambiguity.” This assertion is also discussed on pages 42-44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More detail about avoiding ambiguity can be found in Lesson 3 of </a:t>
            </a:r>
            <a:r>
              <a:rPr lang="en-US" altLang="en-US" i="1" dirty="0"/>
              <a:t>The Craft of Scientific Writing, </a:t>
            </a:r>
            <a:r>
              <a:rPr lang="en-US" altLang="en-US" dirty="0"/>
              <a:t>4</a:t>
            </a:r>
            <a:r>
              <a:rPr lang="en-US" altLang="en-US" baseline="30000" dirty="0"/>
              <a:t>th</a:t>
            </a:r>
            <a:r>
              <a:rPr lang="en-US" altLang="en-US" dirty="0"/>
              <a:t> ed. (Alley, Springer, 2018) and the films of Lesson 3: Avoiding Ambiguity (</a:t>
            </a:r>
            <a:r>
              <a:rPr lang="en-US" dirty="0">
                <a:hlinkClick r:id="rId3"/>
              </a:rPr>
              <a:t>https://www.craftofscientificwriting.com/lesson_3.html</a:t>
            </a:r>
            <a:r>
              <a:rPr lang="en-US" dirty="0"/>
              <a:t>). </a:t>
            </a:r>
            <a:endParaRPr lang="en-US" altLang="en-US" dirty="0"/>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49</a:t>
            </a:fld>
            <a:endParaRPr lang="en-US" dirty="0"/>
          </a:p>
        </p:txBody>
      </p:sp>
      <p:sp>
        <p:nvSpPr>
          <p:cNvPr id="5" name="Shape 6">
            <a:extLst>
              <a:ext uri="{FF2B5EF4-FFF2-40B4-BE49-F238E27FC236}">
                <a16:creationId xmlns:a16="http://schemas.microsoft.com/office/drawing/2014/main" id="{2E2605E4-7EE2-4161-B528-F0735477956A}"/>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61085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answer comes from the film “Analyzing Audience, Purpose, and Occasion.” This answer also is discussed on pages 3-5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Note the animation that occurs when viewed in the slideshow mode.</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5</a:t>
            </a:fld>
            <a:endParaRPr lang="en-US" dirty="0"/>
          </a:p>
        </p:txBody>
      </p:sp>
      <p:sp>
        <p:nvSpPr>
          <p:cNvPr id="5" name="Shape 6">
            <a:extLst>
              <a:ext uri="{FF2B5EF4-FFF2-40B4-BE49-F238E27FC236}">
                <a16:creationId xmlns:a16="http://schemas.microsoft.com/office/drawing/2014/main" id="{996D4E0F-782C-4606-B9E8-3F27871EF76D}"/>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7270321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addressed in the film “Incorporating Illustration.” This question is also discussed on pages 88-92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50</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F412B0C6-E5D0-4584-B996-BBF7B0178842}"/>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1046401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2D64BCD3-C5EF-45FC-955A-BC474D2A0E4D}"/>
              </a:ext>
            </a:extLst>
          </p:cNvPr>
          <p:cNvSpPr>
            <a:spLocks noGrp="1" noRot="1" noChangeAspect="1" noChangeArrowheads="1" noTextEdit="1"/>
          </p:cNvSpPr>
          <p:nvPr>
            <p:ph type="sldImg"/>
          </p:nvPr>
        </p:nvSpPr>
        <p:spPr>
          <a:ln cap="flat"/>
        </p:spPr>
      </p:sp>
      <p:sp>
        <p:nvSpPr>
          <p:cNvPr id="353283" name="Rectangle 3">
            <a:extLst>
              <a:ext uri="{FF2B5EF4-FFF2-40B4-BE49-F238E27FC236}">
                <a16:creationId xmlns:a16="http://schemas.microsoft.com/office/drawing/2014/main" id="{CFC8D9E9-0826-4AB1-BCDC-2C7E4CC686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Lst>
            </a:pPr>
            <a:r>
              <a:rPr lang="en-US" altLang="en-US" dirty="0"/>
              <a:t>This question is addressed in the film “Incorporating Illustrations.” This question is also discussed on pages 88-92 of </a:t>
            </a:r>
            <a:r>
              <a:rPr lang="en-US" altLang="en-US" i="1" dirty="0"/>
              <a:t>The Craft of Scientific Writing, </a:t>
            </a:r>
            <a:r>
              <a:rPr lang="en-US" altLang="en-US" dirty="0"/>
              <a:t>4</a:t>
            </a:r>
            <a:r>
              <a:rPr lang="en-US" altLang="en-US" baseline="30000" dirty="0"/>
              <a:t>th</a:t>
            </a:r>
            <a:r>
              <a:rPr lang="en-US" altLang="en-US" dirty="0"/>
              <a:t> ed. (Alley, Springer, 2018).</a:t>
            </a:r>
          </a:p>
          <a:p>
            <a:pPr>
              <a:tabLst>
                <a:tab pos="0" algn="l"/>
              </a:tabLst>
            </a:pPr>
            <a:endParaRPr lang="en-US" altLang="en-US" dirty="0">
              <a:cs typeface="Calibri" panose="020F0502020204030204" pitchFamily="34" charset="0"/>
            </a:endParaRPr>
          </a:p>
          <a:p>
            <a:pPr>
              <a:tabLst>
                <a:tab pos="0" algn="l"/>
              </a:tabLst>
            </a:pPr>
            <a:r>
              <a:rPr lang="en-US" altLang="en-US" dirty="0">
                <a:cs typeface="Calibri" panose="020F0502020204030204" pitchFamily="34" charset="0"/>
              </a:rPr>
              <a:t>This slide serves to show students the convention for introducing illustrations into a formal document. That convention is that the author introduce the illustration by name in the text before the illustration appears on the page. Moreover, each illustration besides having a formal name has a caption (in the case of figures) or a heading (in the case of tables). While formats for these names and captions vary, the convention for formal documents does not (some students become confused because informal documents such as brochures and fliers do not have formal names for illustrations). Be sure to practice with the animation so that you know what comes next.</a:t>
            </a:r>
          </a:p>
        </p:txBody>
      </p:sp>
      <p:sp>
        <p:nvSpPr>
          <p:cNvPr id="4" name="Shape 6">
            <a:extLst>
              <a:ext uri="{FF2B5EF4-FFF2-40B4-BE49-F238E27FC236}">
                <a16:creationId xmlns:a16="http://schemas.microsoft.com/office/drawing/2014/main" id="{4560E58C-77CA-4C35-83EF-3D6E8CBD126D}"/>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1142611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addressed in the film “Incorporating Equations.” This question is also discussed on pages 86-88 and 276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52</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42C6DD15-8C6E-404E-B399-A3AB3C9622A4}"/>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1573278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143CA4A5-0D3F-4CF6-B290-E67DEF89BCF4}"/>
              </a:ext>
            </a:extLst>
          </p:cNvPr>
          <p:cNvSpPr>
            <a:spLocks noGrp="1" noRot="1" noChangeAspect="1" noChangeArrowheads="1" noTextEdit="1"/>
          </p:cNvSpPr>
          <p:nvPr>
            <p:ph type="sldImg"/>
          </p:nvPr>
        </p:nvSpPr>
        <p:spPr>
          <a:ln cap="flat"/>
        </p:spPr>
      </p:sp>
      <p:sp>
        <p:nvSpPr>
          <p:cNvPr id="398339" name="Rectangle 3">
            <a:extLst>
              <a:ext uri="{FF2B5EF4-FFF2-40B4-BE49-F238E27FC236}">
                <a16:creationId xmlns:a16="http://schemas.microsoft.com/office/drawing/2014/main" id="{0948F2B9-1224-49D2-84F7-544916710302}"/>
              </a:ext>
            </a:extLst>
          </p:cNvPr>
          <p:cNvSpPr>
            <a:spLocks noGrp="1" noChangeArrowheads="1"/>
          </p:cNvSpPr>
          <p:nvPr>
            <p:ph type="body" idx="1"/>
          </p:nvPr>
        </p:nvSpPr>
        <p:spPr>
          <a:noFill/>
        </p:spPr>
        <p:txBody>
          <a:bodyPr/>
          <a:lstStyle/>
          <a:p>
            <a:r>
              <a:rPr lang="en-US" altLang="en-US" dirty="0"/>
              <a:t>This question is addressed in the film “Incorporating Equations.” This question is also discussed on pages 86-88 and 276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4" name="Shape 6">
            <a:extLst>
              <a:ext uri="{FF2B5EF4-FFF2-40B4-BE49-F238E27FC236}">
                <a16:creationId xmlns:a16="http://schemas.microsoft.com/office/drawing/2014/main" id="{2079774D-1C5F-4452-BA1C-6CD56200FB68}"/>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85109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teaching presentation accompanies the Tutorial on Writing Reports in Engineering and Science: </a:t>
            </a:r>
            <a:r>
              <a:rPr lang="en-US" dirty="0">
                <a:hlinkClick r:id="rId3"/>
              </a:rPr>
              <a:t>https://sites.psu.edu/scientificwriting/tutorial-reports/</a:t>
            </a:r>
            <a:r>
              <a:rPr lang="en-US" dirty="0"/>
              <a:t>. This tutorial targets engineering and science students who have not had a strong course in technical writing. In doing so, the tutorial discusses important differences between general writing, which all of the students have studied since grammar school, and technical writing, which many students have not formally studied.</a:t>
            </a:r>
          </a:p>
          <a:p>
            <a:endParaRPr lang="en-US" dirty="0"/>
          </a:p>
          <a:p>
            <a:r>
              <a:rPr lang="en-US" dirty="0"/>
              <a:t>Students are expected to have viewed the tutorial before coming to this class. The content for this tutorial arises from the following portions of</a:t>
            </a:r>
            <a:r>
              <a:rPr lang="en-US" altLang="en-US" dirty="0"/>
              <a:t> </a:t>
            </a:r>
            <a:r>
              <a:rPr lang="en-US" altLang="en-US" i="1" dirty="0"/>
              <a:t>The Craft of Scientific Writing, </a:t>
            </a:r>
            <a:r>
              <a:rPr lang="en-US" altLang="en-US" dirty="0"/>
              <a:t>4</a:t>
            </a:r>
            <a:r>
              <a:rPr lang="en-US" altLang="en-US" baseline="30000" dirty="0"/>
              <a:t>th</a:t>
            </a:r>
            <a:r>
              <a:rPr lang="en-US" altLang="en-US" dirty="0"/>
              <a:t> ed. (Alley, Springer, 2018): Introduction, Lesson 1, Lesson 2, and Lesson 7. </a:t>
            </a:r>
          </a:p>
          <a:p>
            <a:endParaRPr lang="en-US" altLang="en-US" dirty="0"/>
          </a:p>
          <a:p>
            <a:r>
              <a:rPr lang="en-US" altLang="en-US" dirty="0"/>
              <a:t>Please feel free to modify this file to emphasize the parts of the tutorial that you deem most important. Also, please feel free to add your name as a presenter on this title page.</a:t>
            </a:r>
          </a:p>
          <a:p>
            <a:endParaRPr lang="en-US" altLang="en-US" dirty="0"/>
          </a:p>
          <a:p>
            <a:r>
              <a:rPr lang="en-US" altLang="en-US" dirty="0"/>
              <a:t>Tip: Before showing this presentation in your course, be sure to view the file in the slideshow mode so that you can time your animations to follow the answers given by students in the class.</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cs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54</a:t>
            </a:fld>
            <a:endParaRPr kumimoji="0" lang="en-US" sz="1200" b="0" i="0" u="none" strike="noStrike" kern="0" cap="none" spc="0" normalizeH="0" baseline="0" noProof="0">
              <a:ln>
                <a:noFill/>
              </a:ln>
              <a:solidFill>
                <a:srgbClr val="000000"/>
              </a:solidFill>
              <a:effectLst/>
              <a:uLnTx/>
              <a:uFillTx/>
              <a:latin typeface="Calibri"/>
              <a:cs typeface="Calibri"/>
              <a:sym typeface="Calibri"/>
              <a:rtl val="0"/>
            </a:endParaRPr>
          </a:p>
        </p:txBody>
      </p:sp>
      <p:sp>
        <p:nvSpPr>
          <p:cNvPr id="6" name="Shape 6">
            <a:extLst>
              <a:ext uri="{FF2B5EF4-FFF2-40B4-BE49-F238E27FC236}">
                <a16:creationId xmlns:a16="http://schemas.microsoft.com/office/drawing/2014/main" id="{822DFA1E-A824-4894-BE40-A9ACA37CC109}"/>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75601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answered in the film “Analyzing Audience, Purpose, and Occasion.” This question is also answered on pages 5-8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altLang="en-US" dirty="0"/>
          </a:p>
          <a:p>
            <a:r>
              <a:rPr lang="en-US" altLang="en-US" dirty="0"/>
              <a:t>Note that if the audience identifies the purpose of informing, but not persuading, I ask the students to identify a second purpose before advancing.</a:t>
            </a:r>
          </a:p>
        </p:txBody>
      </p:sp>
      <p:sp>
        <p:nvSpPr>
          <p:cNvPr id="2" name="Slide Number Placeholder 1"/>
          <p:cNvSpPr>
            <a:spLocks noGrp="1"/>
          </p:cNvSpPr>
          <p:nvPr>
            <p:ph type="sldNum" idx="12"/>
          </p:nvPr>
        </p:nvSpPr>
        <p:spPr>
          <a:xfrm>
            <a:off x="4130040" y="9086850"/>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6</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F950A45A-DAE6-4934-8F06-C8C4C0D32315}"/>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406415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answer comes from the film “Analyzing Audience, Purpose, and Occasion.” This answer also is discussed on pages 5-8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a:p>
            <a:r>
              <a:rPr lang="en-US" dirty="0"/>
              <a:t>Before advancing, I ask the students why the shape of persuasion is a triangle rather than a rectangle—someone should remember that all technical documents carry the purpose of informing, but technical documents carry different levels of </a:t>
            </a:r>
            <a:r>
              <a:rPr lang="en-US" dirty="0" err="1"/>
              <a:t>persasion</a:t>
            </a:r>
            <a:r>
              <a:rPr lang="en-US" dirty="0"/>
              <a:t>.</a:t>
            </a:r>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7</a:t>
            </a:fld>
            <a:endParaRPr lang="en-US" dirty="0"/>
          </a:p>
        </p:txBody>
      </p:sp>
      <p:sp>
        <p:nvSpPr>
          <p:cNvPr id="5" name="Shape 6">
            <a:extLst>
              <a:ext uri="{FF2B5EF4-FFF2-40B4-BE49-F238E27FC236}">
                <a16:creationId xmlns:a16="http://schemas.microsoft.com/office/drawing/2014/main" id="{7DAF42BC-9616-41A9-BBF9-E3EC41C9D08E}"/>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100770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This question is answered in the film “Analyzing Audience, Purpose, and Occasion.” This question is also answered on page 8 of </a:t>
            </a:r>
            <a:r>
              <a:rPr lang="en-US" altLang="en-US" i="1" dirty="0"/>
              <a:t>The Craft of Scientific Writing, </a:t>
            </a:r>
            <a:r>
              <a:rPr lang="en-US" altLang="en-US" dirty="0"/>
              <a:t>4</a:t>
            </a:r>
            <a:r>
              <a:rPr lang="en-US" altLang="en-US" baseline="30000" dirty="0"/>
              <a:t>th</a:t>
            </a:r>
            <a:r>
              <a:rPr lang="en-US" altLang="en-US" dirty="0"/>
              <a:t> ed. (Alley, Springer, 2018).</a:t>
            </a:r>
          </a:p>
        </p:txBody>
      </p:sp>
      <p:sp>
        <p:nvSpPr>
          <p:cNvPr id="2" name="Slide Number Placeholder 1"/>
          <p:cNvSpPr>
            <a:spLocks noGrp="1"/>
          </p:cNvSpPr>
          <p:nvPr>
            <p:ph type="sldNum" idx="12"/>
          </p:nvPr>
        </p:nvSpPr>
        <p:spPr>
          <a:xfrm>
            <a:off x="4130040" y="9106561"/>
            <a:ext cx="3169919" cy="480060"/>
          </a:xfrm>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sym typeface="Calibri"/>
                <a:rtl val="0"/>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8</a:t>
            </a:fld>
            <a:endParaRPr kumimoji="0" lang="en-US" sz="1200" b="0" i="0" u="none" strike="noStrike" kern="0" cap="none" spc="0" normalizeH="0" baseline="0" noProof="0" dirty="0">
              <a:ln>
                <a:noFill/>
              </a:ln>
              <a:solidFill>
                <a:srgbClr val="000000"/>
              </a:solidFill>
              <a:effectLst/>
              <a:uLnTx/>
              <a:uFillTx/>
              <a:latin typeface="Calibri"/>
              <a:sym typeface="Calibri"/>
              <a:rtl val="0"/>
            </a:endParaRPr>
          </a:p>
        </p:txBody>
      </p:sp>
      <p:sp>
        <p:nvSpPr>
          <p:cNvPr id="6" name="Shape 6">
            <a:extLst>
              <a:ext uri="{FF2B5EF4-FFF2-40B4-BE49-F238E27FC236}">
                <a16:creationId xmlns:a16="http://schemas.microsoft.com/office/drawing/2014/main" id="{3F72502A-32A6-4A3A-9982-5F2641CE0635}"/>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240605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answer comes from the film “Analyzing Audience, Purpose, and Occasion.” This answer also is discussed on page 8 of </a:t>
            </a:r>
            <a:r>
              <a:rPr lang="en-US" altLang="en-US" i="1" dirty="0"/>
              <a:t>The Craft of Scientific Writing, </a:t>
            </a:r>
            <a:r>
              <a:rPr lang="en-US" altLang="en-US" dirty="0"/>
              <a:t>4</a:t>
            </a:r>
            <a:r>
              <a:rPr lang="en-US" altLang="en-US" baseline="30000" dirty="0"/>
              <a:t>th</a:t>
            </a:r>
            <a:r>
              <a:rPr lang="en-US" altLang="en-US" dirty="0"/>
              <a:t> ed. (Alley, Springer, 2018).</a:t>
            </a:r>
          </a:p>
          <a:p>
            <a:endParaRPr lang="en-US" dirty="0"/>
          </a:p>
        </p:txBody>
      </p:sp>
      <p:sp>
        <p:nvSpPr>
          <p:cNvPr id="4" name="Slide Number Placeholder 3"/>
          <p:cNvSpPr>
            <a:spLocks noGrp="1"/>
          </p:cNvSpPr>
          <p:nvPr>
            <p:ph type="sldNum" idx="12"/>
          </p:nvPr>
        </p:nvSpPr>
        <p:spPr/>
        <p:txBody>
          <a:bodyPr/>
          <a:lstStyle/>
          <a:p>
            <a:pPr>
              <a:buClr>
                <a:schemeClr val="dk1"/>
              </a:buClr>
              <a:buSzPct val="25000"/>
            </a:pPr>
            <a:fld id="{00000000-1234-1234-1234-123412341234}" type="slidenum">
              <a:rPr lang="en-US" smtClean="0"/>
              <a:pPr>
                <a:buClr>
                  <a:schemeClr val="dk1"/>
                </a:buClr>
                <a:buSzPct val="25000"/>
              </a:pPr>
              <a:t>9</a:t>
            </a:fld>
            <a:endParaRPr lang="en-US" dirty="0"/>
          </a:p>
        </p:txBody>
      </p:sp>
      <p:sp>
        <p:nvSpPr>
          <p:cNvPr id="5" name="Shape 6">
            <a:extLst>
              <a:ext uri="{FF2B5EF4-FFF2-40B4-BE49-F238E27FC236}">
                <a16:creationId xmlns:a16="http://schemas.microsoft.com/office/drawing/2014/main" id="{D01FE670-AB43-47A2-917B-7BCDFE399C29}"/>
              </a:ext>
            </a:extLst>
          </p:cNvPr>
          <p:cNvSpPr txBox="1">
            <a:spLocks noGrp="1"/>
          </p:cNvSpPr>
          <p:nvPr>
            <p:ph type="ftr" idx="11"/>
          </p:nvPr>
        </p:nvSpPr>
        <p:spPr>
          <a:xfrm>
            <a:off x="0" y="912942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sz="1200" i="0">
                <a:latin typeface="Calibri" panose="020F0502020204030204" pitchFamily="34"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 Tutorial on Writing Reports</a:t>
            </a:r>
          </a:p>
        </p:txBody>
      </p:sp>
    </p:spTree>
    <p:extLst>
      <p:ext uri="{BB962C8B-B14F-4D97-AF65-F5344CB8AC3E}">
        <p14:creationId xmlns:p14="http://schemas.microsoft.com/office/powerpoint/2010/main" val="378178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8556791" y="6333135"/>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400" b="0" i="0" u="none" strike="noStrike" cap="none" baseline="0">
                <a:solidFill>
                  <a:schemeClr val="lt1"/>
                </a:solidFill>
                <a:latin typeface="Calibri" panose="020F0502020204030204" pitchFamily="34" charset="0"/>
                <a:ea typeface="Calibri" panose="020F0502020204030204" pitchFamily="34" charset="0"/>
                <a:cs typeface="Arial"/>
                <a:sym typeface="Arial"/>
                <a:rtl val="0"/>
              </a:defRPr>
            </a:lvl1pPr>
          </a:lstStyle>
          <a:p>
            <a:pPr>
              <a:buClr>
                <a:schemeClr val="lt1"/>
              </a:buClr>
              <a:buSzPct val="25000"/>
              <a:buFont typeface="Arial"/>
              <a:buNone/>
            </a:pPr>
            <a:fld id="{00000000-1234-1234-1234-123412341234}" type="slidenum">
              <a:rPr lang="en-US" smtClean="0"/>
              <a:pPr>
                <a:buClr>
                  <a:schemeClr val="lt1"/>
                </a:buClr>
                <a:buSzPct val="25000"/>
                <a:buFont typeface="Arial"/>
                <a:buNone/>
              </a:pPr>
              <a:t>‹#›</a:t>
            </a:fld>
            <a:endParaRPr lang="en-US" dirty="0"/>
          </a:p>
        </p:txBody>
      </p:sp>
      <p:sp>
        <p:nvSpPr>
          <p:cNvPr id="19" name="Shape 19"/>
          <p:cNvSpPr txBox="1"/>
          <p:nvPr/>
        </p:nvSpPr>
        <p:spPr>
          <a:xfrm>
            <a:off x="2360076" y="1298235"/>
            <a:ext cx="1269899" cy="451499"/>
          </a:xfrm>
          <a:prstGeom prst="rect">
            <a:avLst/>
          </a:prstGeom>
          <a:noFill/>
          <a:ln>
            <a:noFill/>
          </a:ln>
        </p:spPr>
        <p:txBody>
          <a:bodyPr lIns="91425" tIns="91425" rIns="91425" bIns="91425" anchor="t" anchorCtr="0">
            <a:noAutofit/>
          </a:bodyPr>
          <a:lstStyle/>
          <a:p>
            <a:pPr>
              <a:spcBef>
                <a:spcPts val="0"/>
              </a:spcBef>
              <a:buNone/>
            </a:pPr>
            <a:endParaRPr sz="2400">
              <a:solidFill>
                <a:srgbClr val="F3F3F3"/>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55412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523220"/>
          </a:xfrm>
          <a:prstGeom prst="rect">
            <a:avLst/>
          </a:prstGeom>
        </p:spPr>
        <p:txBody>
          <a:bodyPr>
            <a:spAutoFit/>
          </a:bodyPr>
          <a:lstStyle>
            <a:lvl1pPr algn="l">
              <a:defRPr sz="2800" b="1">
                <a:solidFill>
                  <a:schemeClr val="accent2"/>
                </a:solidFill>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152400" y="2971800"/>
            <a:ext cx="4800600" cy="461665"/>
          </a:xfrm>
          <a:prstGeom prst="rect">
            <a:avLst/>
          </a:prstGeom>
        </p:spPr>
        <p:txBody>
          <a:bodyPr wrap="square">
            <a:spAutoFit/>
          </a:bodyPr>
          <a:lstStyle>
            <a:lvl1pPr marL="0" indent="0">
              <a:buNone/>
              <a:defRPr sz="2400" b="1">
                <a:solidFill>
                  <a:schemeClr val="tx1"/>
                </a:solidFill>
                <a:latin typeface="Calibri" pitchFamily="34" charset="0"/>
              </a:defRPr>
            </a:lvl1pPr>
          </a:lstStyle>
          <a:p>
            <a:pPr lvl="0"/>
            <a:r>
              <a:rPr lang="en-US" dirty="0"/>
              <a:t>Click to edit Master text styles</a:t>
            </a:r>
          </a:p>
        </p:txBody>
      </p:sp>
    </p:spTree>
    <p:extLst>
      <p:ext uri="{BB962C8B-B14F-4D97-AF65-F5344CB8AC3E}">
        <p14:creationId xmlns:p14="http://schemas.microsoft.com/office/powerpoint/2010/main" val="6200960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152400"/>
            <a:ext cx="7772400" cy="646331"/>
          </a:xfrm>
          <a:prstGeom prst="rect">
            <a:avLst/>
          </a:prstGeom>
        </p:spPr>
        <p:txBody>
          <a:bodyPr/>
          <a:lstStyle>
            <a:lvl1pPr>
              <a:defRPr sz="3600"/>
            </a:lvl1pPr>
          </a:lstStyle>
          <a:p>
            <a:r>
              <a:rPr lang="en-US" dirty="0"/>
              <a:t>Click to edit Master title style</a:t>
            </a:r>
          </a:p>
        </p:txBody>
      </p:sp>
      <p:sp>
        <p:nvSpPr>
          <p:cNvPr id="3" name="Subtitle 2"/>
          <p:cNvSpPr>
            <a:spLocks noGrp="1"/>
          </p:cNvSpPr>
          <p:nvPr>
            <p:ph type="subTitle" idx="1"/>
          </p:nvPr>
        </p:nvSpPr>
        <p:spPr>
          <a:xfrm>
            <a:off x="152400" y="3124200"/>
            <a:ext cx="6400800" cy="461665"/>
          </a:xfrm>
          <a:prstGeom prst="rect">
            <a:avLst/>
          </a:prstGeo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C566F887-C57F-4721-B0D0-C612D443674F}"/>
              </a:ext>
            </a:extLst>
          </p:cNvPr>
          <p:cNvSpPr>
            <a:spLocks noGrp="1" noChangeArrowheads="1"/>
          </p:cNvSpPr>
          <p:nvPr>
            <p:ph type="sldNum" sz="quarter" idx="10"/>
          </p:nvPr>
        </p:nvSpPr>
        <p:spPr>
          <a:xfrm>
            <a:off x="6996113" y="6324600"/>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FFFFFF"/>
                </a:solidFill>
                <a:cs typeface="+mn-cs"/>
              </a:defRPr>
            </a:lvl1pPr>
          </a:lstStyle>
          <a:p>
            <a:pPr>
              <a:defRPr/>
            </a:pPr>
            <a:endParaRPr lang="en-US" altLang="en-US"/>
          </a:p>
          <a:p>
            <a:pPr>
              <a:defRPr/>
            </a:pPr>
            <a:fld id="{E2EF7903-8AB4-4F19-BDE7-14E97B48EFC0}" type="slidenum">
              <a:rPr lang="en-US" altLang="en-US"/>
              <a:pPr>
                <a:defRPr/>
              </a:pPr>
              <a:t>‹#›</a:t>
            </a:fld>
            <a:endParaRPr lang="en-US" altLang="en-US"/>
          </a:p>
        </p:txBody>
      </p:sp>
    </p:spTree>
    <p:extLst>
      <p:ext uri="{BB962C8B-B14F-4D97-AF65-F5344CB8AC3E}">
        <p14:creationId xmlns:p14="http://schemas.microsoft.com/office/powerpoint/2010/main" val="2005640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
        <p:cNvGrpSpPr/>
        <p:nvPr/>
      </p:nvGrpSpPr>
      <p:grpSpPr>
        <a:xfrm>
          <a:off x="0" y="0"/>
          <a:ext cx="0" cy="0"/>
          <a:chOff x="0" y="0"/>
          <a:chExt cx="0" cy="0"/>
        </a:xfrm>
      </p:grpSpPr>
      <p:sp>
        <p:nvSpPr>
          <p:cNvPr id="11" name="Shape 11"/>
          <p:cNvSpPr txBox="1">
            <a:spLocks noGrp="1"/>
          </p:cNvSpPr>
          <p:nvPr>
            <p:ph type="sldNum" idx="12"/>
          </p:nvPr>
        </p:nvSpPr>
        <p:spPr>
          <a:xfrm>
            <a:off x="8556791" y="6333135"/>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400" b="0" i="0" u="none" strike="noStrike" cap="none" baseline="0">
                <a:solidFill>
                  <a:schemeClr val="lt1"/>
                </a:solidFill>
                <a:latin typeface="Calibri"/>
                <a:ea typeface="Calibri"/>
                <a:cs typeface="Calibri"/>
                <a:sym typeface="Calibri"/>
                <a:rtl val="0"/>
              </a:defRPr>
            </a:lvl1pPr>
          </a:lstStyle>
          <a:p>
            <a:pPr>
              <a:buClr>
                <a:schemeClr val="lt1"/>
              </a:buClr>
              <a:buSzPct val="25000"/>
              <a:buFont typeface="Arial"/>
              <a:buNone/>
            </a:pPr>
            <a:fld id="{00000000-1234-1234-1234-123412341234}" type="slidenum">
              <a:rPr lang="en-US" smtClean="0"/>
              <a:pPr>
                <a:buClr>
                  <a:schemeClr val="lt1"/>
                </a:buClr>
                <a:buSzPct val="25000"/>
                <a:buFont typeface="Arial"/>
                <a:buNone/>
              </a:pPr>
              <a:t>‹#›</a:t>
            </a:fld>
            <a:endParaRPr lang="en-US"/>
          </a:p>
        </p:txBody>
      </p:sp>
      <p:sp>
        <p:nvSpPr>
          <p:cNvPr id="13" name="Shape 13"/>
          <p:cNvSpPr txBox="1"/>
          <p:nvPr/>
        </p:nvSpPr>
        <p:spPr>
          <a:xfrm>
            <a:off x="4773076" y="2681133"/>
            <a:ext cx="1862699" cy="677100"/>
          </a:xfrm>
          <a:prstGeom prst="rect">
            <a:avLst/>
          </a:prstGeom>
          <a:noFill/>
          <a:ln>
            <a:noFill/>
          </a:ln>
        </p:spPr>
        <p:txBody>
          <a:bodyPr lIns="91425" tIns="91425" rIns="91425" bIns="91425" anchor="t" anchorCtr="0">
            <a:noAutofit/>
          </a:bodyPr>
          <a:lstStyle/>
          <a:p>
            <a:pPr>
              <a:spcBef>
                <a:spcPts val="0"/>
              </a:spcBef>
              <a:buNone/>
            </a:pPr>
            <a:endParaRPr sz="2400">
              <a:solidFill>
                <a:srgbClr val="F3F3F3"/>
              </a:solidFill>
              <a:latin typeface="Calibri"/>
              <a:ea typeface="Calibri"/>
              <a:cs typeface="Calibri"/>
              <a:sym typeface="Calibri"/>
            </a:endParaRPr>
          </a:p>
        </p:txBody>
      </p:sp>
      <p:sp>
        <p:nvSpPr>
          <p:cNvPr id="14" name="Shape 14"/>
          <p:cNvSpPr txBox="1"/>
          <p:nvPr/>
        </p:nvSpPr>
        <p:spPr>
          <a:xfrm>
            <a:off x="3751626" y="2257135"/>
            <a:ext cx="5309399" cy="825899"/>
          </a:xfrm>
          <a:prstGeom prst="rect">
            <a:avLst/>
          </a:prstGeom>
          <a:noFill/>
          <a:ln>
            <a:noFill/>
          </a:ln>
        </p:spPr>
        <p:txBody>
          <a:bodyPr lIns="91425" tIns="91425" rIns="91425" bIns="91425" anchor="t" anchorCtr="0">
            <a:noAutofit/>
          </a:bodyPr>
          <a:lstStyle/>
          <a:p>
            <a:pPr rtl="0">
              <a:spcBef>
                <a:spcPts val="0"/>
              </a:spcBef>
              <a:buNone/>
            </a:pPr>
            <a:endParaRPr sz="2400">
              <a:solidFill>
                <a:srgbClr val="FFFFFF"/>
              </a:solidFill>
              <a:latin typeface="Calibri"/>
              <a:ea typeface="Calibri"/>
              <a:cs typeface="Calibri"/>
              <a:sym typeface="Calibri"/>
            </a:endParaRPr>
          </a:p>
          <a:p>
            <a:pPr>
              <a:spcBef>
                <a:spcPts val="0"/>
              </a:spcBef>
              <a:buNone/>
            </a:pPr>
            <a:endParaRPr sz="2400">
              <a:solidFill>
                <a:srgbClr val="FFFFFF"/>
              </a:solidFill>
              <a:latin typeface="Calibri"/>
              <a:ea typeface="Calibri"/>
              <a:cs typeface="Calibri"/>
              <a:sym typeface="Calibri"/>
            </a:endParaRPr>
          </a:p>
        </p:txBody>
      </p:sp>
      <p:sp>
        <p:nvSpPr>
          <p:cNvPr id="15" name="Shape 15"/>
          <p:cNvSpPr txBox="1"/>
          <p:nvPr/>
        </p:nvSpPr>
        <p:spPr>
          <a:xfrm>
            <a:off x="3714751" y="2330868"/>
            <a:ext cx="5309399" cy="825899"/>
          </a:xfrm>
          <a:prstGeom prst="rect">
            <a:avLst/>
          </a:prstGeom>
          <a:noFill/>
          <a:ln>
            <a:noFill/>
          </a:ln>
        </p:spPr>
        <p:txBody>
          <a:bodyPr lIns="91425" tIns="91425" rIns="91425" bIns="91425" anchor="t" anchorCtr="0">
            <a:noAutofit/>
          </a:bodyPr>
          <a:lstStyle/>
          <a:p>
            <a:pPr rtl="0">
              <a:spcBef>
                <a:spcPts val="0"/>
              </a:spcBef>
              <a:buNone/>
            </a:pPr>
            <a:endParaRPr sz="2400" b="1">
              <a:latin typeface="Calibri"/>
              <a:ea typeface="Calibri"/>
              <a:cs typeface="Calibri"/>
              <a:sym typeface="Calibri"/>
            </a:endParaRPr>
          </a:p>
          <a:p>
            <a:pPr>
              <a:spcBef>
                <a:spcPts val="0"/>
              </a:spcBef>
              <a:buNone/>
            </a:pPr>
            <a:endParaRPr sz="2400" b="1">
              <a:latin typeface="Calibri"/>
              <a:ea typeface="Calibri"/>
              <a:cs typeface="Calibri"/>
              <a:sym typeface="Calibri"/>
            </a:endParaRPr>
          </a:p>
        </p:txBody>
      </p:sp>
      <p:sp>
        <p:nvSpPr>
          <p:cNvPr id="16" name="Shape 16"/>
          <p:cNvSpPr txBox="1"/>
          <p:nvPr/>
        </p:nvSpPr>
        <p:spPr>
          <a:xfrm>
            <a:off x="4341551" y="2908502"/>
            <a:ext cx="5309399" cy="825899"/>
          </a:xfrm>
          <a:prstGeom prst="rect">
            <a:avLst/>
          </a:prstGeom>
          <a:noFill/>
          <a:ln>
            <a:noFill/>
          </a:ln>
        </p:spPr>
        <p:txBody>
          <a:bodyPr lIns="91425" tIns="91425" rIns="91425" bIns="91425" anchor="t" anchorCtr="0">
            <a:noAutofit/>
          </a:bodyPr>
          <a:lstStyle/>
          <a:p>
            <a:pPr>
              <a:spcBef>
                <a:spcPts val="0"/>
              </a:spcBef>
              <a:buNone/>
            </a:pPr>
            <a:endParaRPr sz="2400" b="1">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62553"/>
      </p:ext>
    </p:extLst>
  </p:cSld>
  <p:clrMap bg1="dk2" tx1="lt1" bg2="dk1" tx2="lt2" accent1="accent1" accent2="accent2" accent3="accent3" accent4="accent4" accent5="accent5" accent6="accent6" hlink="hlink" folHlink="folHlink"/>
  <p:sldLayoutIdLst>
    <p:sldLayoutId id="2147483712" r:id="rId1"/>
    <p:sldLayoutId id="2147483713" r:id="rId2"/>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fontAlgn="base">
        <a:spcBef>
          <a:spcPct val="0"/>
        </a:spcBef>
        <a:spcAft>
          <a:spcPct val="0"/>
        </a:spcAft>
        <a:defRPr sz="4400">
          <a:solidFill>
            <a:schemeClr val="tx2"/>
          </a:solidFill>
          <a:latin typeface="Book Antiqua" pitchFamily="18" charset="0"/>
        </a:defRPr>
      </a:lvl6pPr>
      <a:lvl7pPr marL="914400" algn="ctr" rtl="0" fontAlgn="base">
        <a:spcBef>
          <a:spcPct val="0"/>
        </a:spcBef>
        <a:spcAft>
          <a:spcPct val="0"/>
        </a:spcAft>
        <a:defRPr sz="4400">
          <a:solidFill>
            <a:schemeClr val="tx2"/>
          </a:solidFill>
          <a:latin typeface="Book Antiqua" pitchFamily="18" charset="0"/>
        </a:defRPr>
      </a:lvl7pPr>
      <a:lvl8pPr marL="1371600" algn="ctr" rtl="0" fontAlgn="base">
        <a:spcBef>
          <a:spcPct val="0"/>
        </a:spcBef>
        <a:spcAft>
          <a:spcPct val="0"/>
        </a:spcAft>
        <a:defRPr sz="4400">
          <a:solidFill>
            <a:schemeClr val="tx2"/>
          </a:solidFill>
          <a:latin typeface="Book Antiqua" pitchFamily="18" charset="0"/>
        </a:defRPr>
      </a:lvl8pPr>
      <a:lvl9pPr marL="1828800" algn="ctr" rtl="0" fontAlgn="base">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chemeClr val="accent2"/>
        </a:buClr>
        <a:buSzPct val="75000"/>
        <a:buChar char="_"/>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Char char="_"/>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0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0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0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62000" y="24384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3600" b="1">
                <a:solidFill>
                  <a:srgbClr val="000000"/>
                </a:solidFill>
                <a:latin typeface="Arial" panose="020B0604020202020204" pitchFamily="34" charset="0"/>
              </a:rPr>
              <a:t>Additional slides to address common questions from audience</a:t>
            </a:r>
          </a:p>
        </p:txBody>
      </p:sp>
      <p:sp>
        <p:nvSpPr>
          <p:cNvPr id="2" name="TextBox 1"/>
          <p:cNvSpPr txBox="1"/>
          <p:nvPr/>
        </p:nvSpPr>
        <p:spPr>
          <a:xfrm>
            <a:off x="44970" y="36703"/>
            <a:ext cx="8769246" cy="523220"/>
          </a:xfrm>
          <a:prstGeom prst="rect">
            <a:avLst/>
          </a:prstGeom>
          <a:noFill/>
        </p:spPr>
        <p:txBody>
          <a:bodyPr wrap="square" rtlCol="0">
            <a:spAutoFit/>
          </a:bodyPr>
          <a:lstStyle/>
          <a:p>
            <a:endParaRPr lang="en-US" sz="2800" b="1" dirty="0">
              <a:solidFill>
                <a:schemeClr val="tx1"/>
              </a:solidFill>
              <a:latin typeface="Calibri" panose="020F0502020204030204" pitchFamily="34" charset="0"/>
            </a:endParaRPr>
          </a:p>
        </p:txBody>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93" y="0"/>
            <a:ext cx="10725150"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152400" y="152400"/>
            <a:ext cx="5392503"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lvl="0">
              <a:defRPr/>
            </a:pPr>
            <a:r>
              <a:rPr lang="en-US" altLang="en-US" sz="3600" dirty="0">
                <a:solidFill>
                  <a:srgbClr val="FFFFFF"/>
                </a:solidFill>
              </a:rPr>
              <a:t>Tutorial: Writing Reports </a:t>
            </a:r>
            <a:br>
              <a:rPr lang="en-US" altLang="en-US" sz="3600" dirty="0">
                <a:solidFill>
                  <a:srgbClr val="FFFFFF"/>
                </a:solidFill>
              </a:rPr>
            </a:br>
            <a:r>
              <a:rPr lang="en-US" altLang="en-US" sz="3600" dirty="0">
                <a:solidFill>
                  <a:srgbClr val="FFFFFF"/>
                </a:solidFill>
              </a:rPr>
              <a:t>in Engineering and Science</a:t>
            </a:r>
          </a:p>
        </p:txBody>
      </p:sp>
      <p:sp>
        <p:nvSpPr>
          <p:cNvPr id="3" name="TextBox 2">
            <a:extLst>
              <a:ext uri="{FF2B5EF4-FFF2-40B4-BE49-F238E27FC236}">
                <a16:creationId xmlns:a16="http://schemas.microsoft.com/office/drawing/2014/main" id="{A2AA2382-15D6-4267-99BA-49CA551929A5}"/>
              </a:ext>
            </a:extLst>
          </p:cNvPr>
          <p:cNvSpPr txBox="1"/>
          <p:nvPr/>
        </p:nvSpPr>
        <p:spPr>
          <a:xfrm>
            <a:off x="4411226" y="5707464"/>
            <a:ext cx="4402990" cy="1077218"/>
          </a:xfrm>
          <a:prstGeom prst="rect">
            <a:avLst/>
          </a:prstGeom>
          <a:noFill/>
        </p:spPr>
        <p:txBody>
          <a:bodyPr wrap="square" rtlCol="0">
            <a:spAutoFit/>
          </a:bodyPr>
          <a:lstStyle/>
          <a:p>
            <a:pPr algn="r"/>
            <a:r>
              <a:rPr lang="en-US" sz="2400" b="1" dirty="0">
                <a:solidFill>
                  <a:schemeClr val="tx1"/>
                </a:solidFill>
                <a:latin typeface="Calibri" panose="020F0502020204030204" pitchFamily="34" charset="0"/>
              </a:rPr>
              <a:t>Michael Alley</a:t>
            </a:r>
          </a:p>
          <a:p>
            <a:pPr algn="r"/>
            <a:r>
              <a:rPr lang="en-US" sz="2000" b="1" dirty="0">
                <a:solidFill>
                  <a:schemeClr val="tx1"/>
                </a:solidFill>
                <a:latin typeface="Calibri" panose="020F0502020204030204" pitchFamily="34" charset="0"/>
              </a:rPr>
              <a:t>College of Engineering</a:t>
            </a:r>
          </a:p>
          <a:p>
            <a:pPr algn="r"/>
            <a:r>
              <a:rPr lang="en-US" sz="2000" b="1" dirty="0">
                <a:solidFill>
                  <a:schemeClr val="tx1"/>
                </a:solidFill>
                <a:latin typeface="Calibri" panose="020F0502020204030204" pitchFamily="34" charset="0"/>
              </a:rPr>
              <a:t>Pennsylvania State University</a:t>
            </a:r>
          </a:p>
        </p:txBody>
      </p:sp>
    </p:spTree>
    <p:extLst>
      <p:ext uri="{BB962C8B-B14F-4D97-AF65-F5344CB8AC3E}">
        <p14:creationId xmlns:p14="http://schemas.microsoft.com/office/powerpoint/2010/main" val="245193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576944" y="1404258"/>
            <a:ext cx="42563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3600" b="1" dirty="0">
                <a:solidFill>
                  <a:srgbClr val="FFFFFF"/>
                </a:solidFill>
                <a:latin typeface="Calibri" panose="020F0502020204030204" pitchFamily="34" charset="0"/>
              </a:rPr>
              <a:t>What does the word </a:t>
            </a:r>
            <a:br>
              <a:rPr lang="en-US" altLang="en-US" sz="3600" b="1" dirty="0">
                <a:solidFill>
                  <a:srgbClr val="FFFFFF"/>
                </a:solidFill>
                <a:latin typeface="Calibri" panose="020F0502020204030204" pitchFamily="34" charset="0"/>
              </a:rPr>
            </a:br>
            <a:r>
              <a:rPr lang="en-US" altLang="en-US" sz="3600" b="1" i="1" dirty="0">
                <a:solidFill>
                  <a:srgbClr val="FFFFFF"/>
                </a:solidFill>
                <a:latin typeface="Calibri" panose="020F0502020204030204" pitchFamily="34" charset="0"/>
              </a:rPr>
              <a:t>format </a:t>
            </a:r>
            <a:r>
              <a:rPr lang="en-US" altLang="en-US" sz="3600" b="1" dirty="0">
                <a:solidFill>
                  <a:srgbClr val="FFFFFF"/>
                </a:solidFill>
                <a:latin typeface="Calibri" panose="020F0502020204030204" pitchFamily="34" charset="0"/>
              </a:rPr>
              <a:t>mean?</a:t>
            </a:r>
            <a:endParaRPr kumimoji="0" lang="en-US" altLang="en-US" sz="3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3241190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DE0D-4BAF-47C2-9A8D-071012C593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CCE535-6E33-423F-B69A-0E0DC8F774A2}"/>
              </a:ext>
            </a:extLst>
          </p:cNvPr>
          <p:cNvSpPr>
            <a:spLocks noGrp="1"/>
          </p:cNvSpPr>
          <p:nvPr>
            <p:ph idx="1"/>
          </p:nvPr>
        </p:nvSpPr>
        <p:spPr/>
        <p:txBody>
          <a:bodyPr/>
          <a:lstStyle/>
          <a:p>
            <a:endParaRPr lang="en-US"/>
          </a:p>
        </p:txBody>
      </p:sp>
      <p:pic>
        <p:nvPicPr>
          <p:cNvPr id="4" name="Picture 1">
            <a:extLst>
              <a:ext uri="{FF2B5EF4-FFF2-40B4-BE49-F238E27FC236}">
                <a16:creationId xmlns:a16="http://schemas.microsoft.com/office/drawing/2014/main" id="{DF57F5D0-57BB-4DEA-A6B1-A94465C98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875" t="13333" r="10001" b="3333"/>
          <a:stretch>
            <a:fillRect/>
          </a:stretch>
        </p:blipFill>
        <p:spPr bwMode="auto">
          <a:xfrm>
            <a:off x="1719943" y="163512"/>
            <a:ext cx="5486400"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28517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30629" y="1219201"/>
            <a:ext cx="5551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3600" b="1" dirty="0">
                <a:solidFill>
                  <a:srgbClr val="FFFFFF"/>
                </a:solidFill>
                <a:latin typeface="Calibri" panose="020F0502020204030204" pitchFamily="34" charset="0"/>
              </a:rPr>
              <a:t>Is there a universal format in scientific writing?</a:t>
            </a:r>
            <a:endParaRPr kumimoji="0" lang="en-US" altLang="en-US" sz="3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145215379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61B5-9CE2-458A-B7CC-88C6B7553A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5E01B6-718B-43ED-AFEB-BF2E82DC1B6D}"/>
              </a:ext>
            </a:extLst>
          </p:cNvPr>
          <p:cNvSpPr>
            <a:spLocks noGrp="1"/>
          </p:cNvSpPr>
          <p:nvPr>
            <p:ph idx="1"/>
          </p:nvPr>
        </p:nvSpPr>
        <p:spPr/>
        <p:txBody>
          <a:bodyPr/>
          <a:lstStyle/>
          <a:p>
            <a:endParaRPr lang="en-US"/>
          </a:p>
        </p:txBody>
      </p:sp>
      <p:pic>
        <p:nvPicPr>
          <p:cNvPr id="16" name="Picture 1">
            <a:extLst>
              <a:ext uri="{FF2B5EF4-FFF2-40B4-BE49-F238E27FC236}">
                <a16:creationId xmlns:a16="http://schemas.microsoft.com/office/drawing/2014/main" id="{AA4A414D-1FCF-43FF-9FCE-4490E0315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875" t="13333" r="10001" b="3333"/>
          <a:stretch>
            <a:fillRect/>
          </a:stretch>
        </p:blipFill>
        <p:spPr bwMode="auto">
          <a:xfrm>
            <a:off x="609601" y="1012599"/>
            <a:ext cx="3392470" cy="403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Example of Default template for IEEE journals format">
            <a:extLst>
              <a:ext uri="{FF2B5EF4-FFF2-40B4-BE49-F238E27FC236}">
                <a16:creationId xmlns:a16="http://schemas.microsoft.com/office/drawing/2014/main" id="{007BF9EC-B46B-4C57-97BB-8EFD3CEEF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150" y="1012599"/>
            <a:ext cx="3120392" cy="40383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267440-BB69-48C7-82A8-756087A8E2EE}"/>
              </a:ext>
            </a:extLst>
          </p:cNvPr>
          <p:cNvSpPr txBox="1"/>
          <p:nvPr/>
        </p:nvSpPr>
        <p:spPr>
          <a:xfrm>
            <a:off x="1929965" y="5627914"/>
            <a:ext cx="936475" cy="461665"/>
          </a:xfrm>
          <a:prstGeom prst="rect">
            <a:avLst/>
          </a:prstGeom>
          <a:noFill/>
        </p:spPr>
        <p:txBody>
          <a:bodyPr wrap="none" rtlCol="0">
            <a:spAutoFit/>
          </a:bodyPr>
          <a:lstStyle/>
          <a:p>
            <a:pPr algn="ctr"/>
            <a:r>
              <a:rPr lang="en-US" sz="2400" b="1" dirty="0">
                <a:solidFill>
                  <a:schemeClr val="bg1"/>
                </a:solidFill>
                <a:latin typeface="Calibri" panose="020F0502020204030204" pitchFamily="34" charset="0"/>
              </a:rPr>
              <a:t>ASME</a:t>
            </a:r>
          </a:p>
        </p:txBody>
      </p:sp>
      <p:sp>
        <p:nvSpPr>
          <p:cNvPr id="17" name="TextBox 16">
            <a:extLst>
              <a:ext uri="{FF2B5EF4-FFF2-40B4-BE49-F238E27FC236}">
                <a16:creationId xmlns:a16="http://schemas.microsoft.com/office/drawing/2014/main" id="{34887D54-7F1D-431E-B387-98C14CEF894F}"/>
              </a:ext>
            </a:extLst>
          </p:cNvPr>
          <p:cNvSpPr txBox="1"/>
          <p:nvPr/>
        </p:nvSpPr>
        <p:spPr>
          <a:xfrm>
            <a:off x="6506111" y="5614568"/>
            <a:ext cx="718466" cy="461665"/>
          </a:xfrm>
          <a:prstGeom prst="rect">
            <a:avLst/>
          </a:prstGeom>
          <a:noFill/>
        </p:spPr>
        <p:txBody>
          <a:bodyPr wrap="none" rtlCol="0">
            <a:spAutoFit/>
          </a:bodyPr>
          <a:lstStyle/>
          <a:p>
            <a:pPr algn="ctr"/>
            <a:r>
              <a:rPr lang="en-US" sz="2400" b="1" dirty="0">
                <a:solidFill>
                  <a:schemeClr val="bg1"/>
                </a:solidFill>
                <a:latin typeface="Calibri" panose="020F0502020204030204" pitchFamily="34" charset="0"/>
              </a:rPr>
              <a:t>IEEE</a:t>
            </a:r>
          </a:p>
        </p:txBody>
      </p:sp>
    </p:spTree>
    <p:extLst>
      <p:ext uri="{BB962C8B-B14F-4D97-AF65-F5344CB8AC3E}">
        <p14:creationId xmlns:p14="http://schemas.microsoft.com/office/powerpoint/2010/main" val="25590540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EC50-8499-457E-813A-46B3D4D98F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8A7807-AAAD-4044-9A9F-E386854DD33A}"/>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43A54FDF-3303-4840-8F1B-C07593A57317}"/>
              </a:ext>
            </a:extLst>
          </p:cNvPr>
          <p:cNvSpPr txBox="1"/>
          <p:nvPr/>
        </p:nvSpPr>
        <p:spPr>
          <a:xfrm>
            <a:off x="1116281" y="1425039"/>
            <a:ext cx="2844048" cy="1569660"/>
          </a:xfrm>
          <a:prstGeom prst="rect">
            <a:avLst/>
          </a:prstGeom>
          <a:noFill/>
        </p:spPr>
        <p:txBody>
          <a:bodyPr wrap="none" rtlCol="0">
            <a:spAutoFit/>
          </a:bodyPr>
          <a:lstStyle/>
          <a:p>
            <a:r>
              <a:rPr lang="en-US" sz="4800" b="1" dirty="0">
                <a:solidFill>
                  <a:schemeClr val="bg1"/>
                </a:solidFill>
                <a:latin typeface="Calibri" panose="020F0502020204030204" pitchFamily="34" charset="0"/>
              </a:rPr>
              <a:t>Structure </a:t>
            </a:r>
          </a:p>
          <a:p>
            <a:r>
              <a:rPr lang="en-US" sz="4800" b="1" dirty="0">
                <a:solidFill>
                  <a:schemeClr val="bg1"/>
                </a:solidFill>
                <a:latin typeface="Calibri" panose="020F0502020204030204" pitchFamily="34" charset="0"/>
              </a:rPr>
              <a:t>of Reports</a:t>
            </a:r>
          </a:p>
        </p:txBody>
      </p:sp>
    </p:spTree>
    <p:extLst>
      <p:ext uri="{BB962C8B-B14F-4D97-AF65-F5344CB8AC3E}">
        <p14:creationId xmlns:p14="http://schemas.microsoft.com/office/powerpoint/2010/main" val="26241190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44631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3600" b="1" dirty="0">
                <a:solidFill>
                  <a:srgbClr val="FFFFFF"/>
                </a:solidFill>
                <a:latin typeface="Calibri" panose="020F0502020204030204" pitchFamily="34" charset="0"/>
              </a:rPr>
              <a:t>What makes for an effective title?</a:t>
            </a:r>
            <a:endParaRPr kumimoji="0" lang="en-US" altLang="en-US" sz="3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4490341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9DF9CFF3-6780-4E56-8059-930CF54EFFD5}"/>
              </a:ext>
            </a:extLst>
          </p:cNvPr>
          <p:cNvSpPr txBox="1">
            <a:spLocks noChangeArrowheads="1"/>
          </p:cNvSpPr>
          <p:nvPr/>
        </p:nvSpPr>
        <p:spPr bwMode="auto">
          <a:xfrm>
            <a:off x="152400" y="1524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 title should identify the scope of the document and</a:t>
            </a:r>
            <a:b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separate that document from other documents</a:t>
            </a:r>
          </a:p>
        </p:txBody>
      </p:sp>
      <p:pic>
        <p:nvPicPr>
          <p:cNvPr id="111619" name="Picture 17">
            <a:extLst>
              <a:ext uri="{FF2B5EF4-FFF2-40B4-BE49-F238E27FC236}">
                <a16:creationId xmlns:a16="http://schemas.microsoft.com/office/drawing/2014/main" id="{E3D6DB25-4E90-4D7C-B98A-202EB1B60CFA}"/>
              </a:ext>
            </a:extLst>
          </p:cNvPr>
          <p:cNvPicPr>
            <a:picLocks noChangeAspect="1"/>
          </p:cNvPicPr>
          <p:nvPr/>
        </p:nvPicPr>
        <p:blipFill>
          <a:blip r:embed="rId3">
            <a:extLst>
              <a:ext uri="{28A0092B-C50C-407E-A947-70E740481C1C}">
                <a14:useLocalDpi xmlns:a14="http://schemas.microsoft.com/office/drawing/2010/main" val="0"/>
              </a:ext>
            </a:extLst>
          </a:blip>
          <a:srcRect l="433" t="5823" r="584"/>
          <a:stretch>
            <a:fillRect/>
          </a:stretch>
        </p:blipFill>
        <p:spPr bwMode="auto">
          <a:xfrm>
            <a:off x="457200" y="1905000"/>
            <a:ext cx="5986463" cy="7354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Right Arrow 19">
            <a:extLst>
              <a:ext uri="{FF2B5EF4-FFF2-40B4-BE49-F238E27FC236}">
                <a16:creationId xmlns:a16="http://schemas.microsoft.com/office/drawing/2014/main" id="{21602EB6-326D-41D5-BDAD-A483CB901799}"/>
              </a:ext>
            </a:extLst>
          </p:cNvPr>
          <p:cNvSpPr/>
          <p:nvPr/>
        </p:nvSpPr>
        <p:spPr>
          <a:xfrm flipH="1">
            <a:off x="6781800" y="2514600"/>
            <a:ext cx="990600" cy="609600"/>
          </a:xfrm>
          <a:prstGeom prst="rightArrow">
            <a:avLst/>
          </a:prstGeom>
          <a:solidFill>
            <a:sysClr val="window" lastClr="FFFFFF"/>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2" name="TextBox 1">
            <a:extLst>
              <a:ext uri="{FF2B5EF4-FFF2-40B4-BE49-F238E27FC236}">
                <a16:creationId xmlns:a16="http://schemas.microsoft.com/office/drawing/2014/main" id="{52689D4D-BBC1-44F0-A6D6-E8CFDB8A059C}"/>
              </a:ext>
            </a:extLst>
          </p:cNvPr>
          <p:cNvSpPr txBox="1"/>
          <p:nvPr/>
        </p:nvSpPr>
        <p:spPr>
          <a:xfrm>
            <a:off x="972273" y="2539425"/>
            <a:ext cx="4365298" cy="584775"/>
          </a:xfrm>
          <a:prstGeom prst="rect">
            <a:avLst/>
          </a:prstGeom>
          <a:solidFill>
            <a:schemeClr val="tx1"/>
          </a:solidFill>
        </p:spPr>
        <p:txBody>
          <a:bodyPr wrap="none" rtlCol="0">
            <a:spAutoFit/>
          </a:bodyPr>
          <a:lstStyle/>
          <a:p>
            <a:r>
              <a:rPr lang="en-US" sz="3200" b="1" dirty="0">
                <a:latin typeface="Calibri" panose="020F0502020204030204" pitchFamily="34" charset="0"/>
                <a:cs typeface="Calibri" panose="020F0502020204030204" pitchFamily="34" charset="0"/>
              </a:rPr>
              <a:t>Title of Document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3EE768F4-9F9F-47C2-9CDB-A668778ABEFD}"/>
              </a:ext>
            </a:extLst>
          </p:cNvPr>
          <p:cNvSpPr txBox="1">
            <a:spLocks noChangeArrowheads="1"/>
          </p:cNvSpPr>
          <p:nvPr/>
        </p:nvSpPr>
        <p:spPr bwMode="auto">
          <a:xfrm>
            <a:off x="152400" y="1524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Calibri" panose="020F0502020204030204" pitchFamily="34" charset="0"/>
                <a:ea typeface="+mn-ea"/>
                <a:cs typeface="Arial" panose="020B0604020202020204" pitchFamily="34" charset="0"/>
              </a:rPr>
              <a:t>Exercise: Discuss a title for a report on the initial research of a design project for the valve described below</a:t>
            </a:r>
          </a:p>
        </p:txBody>
      </p:sp>
      <p:pic>
        <p:nvPicPr>
          <p:cNvPr id="4" name="Picture 6">
            <a:extLst>
              <a:ext uri="{FF2B5EF4-FFF2-40B4-BE49-F238E27FC236}">
                <a16:creationId xmlns:a16="http://schemas.microsoft.com/office/drawing/2014/main" id="{81DDACB5-C453-46EB-B91F-FCB336AFC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436813"/>
            <a:ext cx="2735262"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F0B60D50-38BA-43AA-B622-FF1ECBA5F93A}"/>
              </a:ext>
            </a:extLst>
          </p:cNvPr>
          <p:cNvSpPr txBox="1">
            <a:spLocks noChangeArrowheads="1"/>
          </p:cNvSpPr>
          <p:nvPr/>
        </p:nvSpPr>
        <p:spPr bwMode="auto">
          <a:xfrm>
            <a:off x="533400" y="5486400"/>
            <a:ext cx="207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Butterfly Valve</a:t>
            </a:r>
          </a:p>
        </p:txBody>
      </p:sp>
      <p:pic>
        <p:nvPicPr>
          <p:cNvPr id="6" name="Picture 2">
            <a:extLst>
              <a:ext uri="{FF2B5EF4-FFF2-40B4-BE49-F238E27FC236}">
                <a16:creationId xmlns:a16="http://schemas.microsoft.com/office/drawing/2014/main" id="{8D100805-A8A6-4CB4-955C-587A30D75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075" y="2667000"/>
            <a:ext cx="3284538"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5">
            <a:extLst>
              <a:ext uri="{FF2B5EF4-FFF2-40B4-BE49-F238E27FC236}">
                <a16:creationId xmlns:a16="http://schemas.microsoft.com/office/drawing/2014/main" id="{4118D4AF-D750-4882-B86D-040D86382870}"/>
              </a:ext>
            </a:extLst>
          </p:cNvPr>
          <p:cNvSpPr txBox="1">
            <a:spLocks noChangeArrowheads="1"/>
          </p:cNvSpPr>
          <p:nvPr/>
        </p:nvSpPr>
        <p:spPr bwMode="auto">
          <a:xfrm>
            <a:off x="6400800" y="5486400"/>
            <a:ext cx="1974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Yogurt Facility</a:t>
            </a:r>
          </a:p>
        </p:txBody>
      </p:sp>
      <p:sp>
        <p:nvSpPr>
          <p:cNvPr id="8" name="TextBox 7">
            <a:extLst>
              <a:ext uri="{FF2B5EF4-FFF2-40B4-BE49-F238E27FC236}">
                <a16:creationId xmlns:a16="http://schemas.microsoft.com/office/drawing/2014/main" id="{55A9550E-F984-410D-9CCD-DDED7DA084B5}"/>
              </a:ext>
            </a:extLst>
          </p:cNvPr>
          <p:cNvSpPr txBox="1">
            <a:spLocks noChangeArrowheads="1"/>
          </p:cNvSpPr>
          <p:nvPr/>
        </p:nvSpPr>
        <p:spPr bwMode="auto">
          <a:xfrm>
            <a:off x="7366000" y="1974850"/>
            <a:ext cx="145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Mix Tanks</a:t>
            </a:r>
          </a:p>
        </p:txBody>
      </p:sp>
      <p:cxnSp>
        <p:nvCxnSpPr>
          <p:cNvPr id="9" name="Straight Connector 4">
            <a:extLst>
              <a:ext uri="{FF2B5EF4-FFF2-40B4-BE49-F238E27FC236}">
                <a16:creationId xmlns:a16="http://schemas.microsoft.com/office/drawing/2014/main" id="{4C6C0358-EA2A-4CAE-97F6-4C4F3CA1F442}"/>
              </a:ext>
            </a:extLst>
          </p:cNvPr>
          <p:cNvCxnSpPr>
            <a:cxnSpLocks noChangeShapeType="1"/>
          </p:cNvCxnSpPr>
          <p:nvPr/>
        </p:nvCxnSpPr>
        <p:spPr bwMode="auto">
          <a:xfrm flipV="1">
            <a:off x="6324600" y="2436813"/>
            <a:ext cx="1219200" cy="763587"/>
          </a:xfrm>
          <a:prstGeom prst="line">
            <a:avLst/>
          </a:prstGeom>
          <a:noFill/>
          <a:ln w="57150" algn="ctr">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10" name="TextBox 2">
            <a:extLst>
              <a:ext uri="{FF2B5EF4-FFF2-40B4-BE49-F238E27FC236}">
                <a16:creationId xmlns:a16="http://schemas.microsoft.com/office/drawing/2014/main" id="{9177FA4B-0CA1-4C1E-9136-9992B6768EF2}"/>
              </a:ext>
            </a:extLst>
          </p:cNvPr>
          <p:cNvSpPr txBox="1">
            <a:spLocks noChangeArrowheads="1"/>
          </p:cNvSpPr>
          <p:nvPr/>
        </p:nvSpPr>
        <p:spPr bwMode="auto">
          <a:xfrm>
            <a:off x="304800" y="5029200"/>
            <a:ext cx="152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74747"/>
                </a:solidFill>
                <a:effectLst/>
                <a:uLnTx/>
                <a:uFillTx/>
                <a:latin typeface="Calibri" panose="020F0502020204030204" pitchFamily="34" charset="0"/>
                <a:ea typeface="+mn-ea"/>
                <a:cs typeface="Arial" panose="020B0604020202020204" pitchFamily="34" charset="0"/>
              </a:rPr>
              <a:t>[brookvalves.com.ad]</a:t>
            </a:r>
          </a:p>
        </p:txBody>
      </p:sp>
      <p:sp>
        <p:nvSpPr>
          <p:cNvPr id="11" name="TextBox 9">
            <a:extLst>
              <a:ext uri="{FF2B5EF4-FFF2-40B4-BE49-F238E27FC236}">
                <a16:creationId xmlns:a16="http://schemas.microsoft.com/office/drawing/2014/main" id="{1F29C73A-B33B-4A91-B731-371E4F170FEB}"/>
              </a:ext>
            </a:extLst>
          </p:cNvPr>
          <p:cNvSpPr txBox="1">
            <a:spLocks noChangeArrowheads="1"/>
          </p:cNvSpPr>
          <p:nvPr/>
        </p:nvSpPr>
        <p:spPr bwMode="auto">
          <a:xfrm>
            <a:off x="6629400" y="50292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[gemak.co.uk]</a:t>
            </a:r>
          </a:p>
        </p:txBody>
      </p:sp>
      <p:cxnSp>
        <p:nvCxnSpPr>
          <p:cNvPr id="12" name="Straight Arrow Connector 2">
            <a:extLst>
              <a:ext uri="{FF2B5EF4-FFF2-40B4-BE49-F238E27FC236}">
                <a16:creationId xmlns:a16="http://schemas.microsoft.com/office/drawing/2014/main" id="{AC138AF6-E4A3-4C8B-8ABB-E1B4DCB2D889}"/>
              </a:ext>
            </a:extLst>
          </p:cNvPr>
          <p:cNvCxnSpPr>
            <a:cxnSpLocks noChangeShapeType="1"/>
          </p:cNvCxnSpPr>
          <p:nvPr/>
        </p:nvCxnSpPr>
        <p:spPr bwMode="auto">
          <a:xfrm>
            <a:off x="3429000" y="3962400"/>
            <a:ext cx="685800" cy="0"/>
          </a:xfrm>
          <a:prstGeom prst="straightConnector1">
            <a:avLst/>
          </a:prstGeom>
          <a:noFill/>
          <a:ln w="762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05789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id="{0FA36DCB-BF25-432D-8C32-9D4689541ADE}"/>
              </a:ext>
            </a:extLst>
          </p:cNvPr>
          <p:cNvSpPr>
            <a:spLocks noChangeArrowheads="1"/>
          </p:cNvSpPr>
          <p:nvPr/>
        </p:nvSpPr>
        <p:spPr bwMode="auto">
          <a:xfrm>
            <a:off x="88900" y="152400"/>
            <a:ext cx="84455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For the situation given, what would be the best title</a:t>
            </a:r>
            <a:b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for a report that is parallel to the one you are writing?</a:t>
            </a:r>
          </a:p>
        </p:txBody>
      </p:sp>
      <p:sp>
        <p:nvSpPr>
          <p:cNvPr id="114691" name="TextBox 2">
            <a:extLst>
              <a:ext uri="{FF2B5EF4-FFF2-40B4-BE49-F238E27FC236}">
                <a16:creationId xmlns:a16="http://schemas.microsoft.com/office/drawing/2014/main" id="{1909D218-F8C2-4FAB-963F-ACD9B65DB2B9}"/>
              </a:ext>
            </a:extLst>
          </p:cNvPr>
          <p:cNvSpPr txBox="1">
            <a:spLocks noChangeArrowheads="1"/>
          </p:cNvSpPr>
          <p:nvPr/>
        </p:nvSpPr>
        <p:spPr bwMode="auto">
          <a:xfrm>
            <a:off x="228600" y="1981200"/>
            <a:ext cx="741170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r>
              <a:rPr lang="en-US" altLang="en-US" sz="2400" kern="1200" dirty="0">
                <a:solidFill>
                  <a:srgbClr val="FFFFFF"/>
                </a:solidFill>
                <a:ea typeface="+mn-ea"/>
              </a:rPr>
              <a:t>M</a:t>
            </a: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 Report #1</a:t>
            </a:r>
            <a:b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Butterfly Valves</a:t>
            </a:r>
            <a:b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Butterfly Yogurt: A New Flavor of Valves</a:t>
            </a:r>
            <a:b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Yogurt Facility Mix Tank Butterfly Valves Research</a:t>
            </a:r>
            <a:b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Initial Research on Butterfly Valves for the Mix Tanks</a:t>
            </a:r>
            <a:b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at a Yogurt Facility</a:t>
            </a:r>
          </a:p>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475B837C-F48B-4C30-9698-F974434D4C78}"/>
              </a:ext>
            </a:extLst>
          </p:cNvPr>
          <p:cNvSpPr>
            <a:spLocks noChangeArrowheads="1"/>
          </p:cNvSpPr>
          <p:nvPr/>
        </p:nvSpPr>
        <p:spPr bwMode="auto">
          <a:xfrm>
            <a:off x="88900" y="152400"/>
            <a:ext cx="84455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Titles of engineering reports are typically longer 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more informative than titles in creative writing</a:t>
            </a:r>
          </a:p>
        </p:txBody>
      </p:sp>
      <p:sp>
        <p:nvSpPr>
          <p:cNvPr id="115715" name="TextBox 2">
            <a:extLst>
              <a:ext uri="{FF2B5EF4-FFF2-40B4-BE49-F238E27FC236}">
                <a16:creationId xmlns:a16="http://schemas.microsoft.com/office/drawing/2014/main" id="{5C7E965B-6578-465A-AA75-1A35B7F2D10E}"/>
              </a:ext>
            </a:extLst>
          </p:cNvPr>
          <p:cNvSpPr txBox="1">
            <a:spLocks noChangeArrowheads="1"/>
          </p:cNvSpPr>
          <p:nvPr/>
        </p:nvSpPr>
        <p:spPr bwMode="auto">
          <a:xfrm>
            <a:off x="228600" y="1981200"/>
            <a:ext cx="729084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r>
              <a:rPr lang="en-US" altLang="en-US" sz="2400" kern="1200" dirty="0">
                <a:solidFill>
                  <a:srgbClr val="7F7F7F"/>
                </a:solidFill>
                <a:ea typeface="+mn-ea"/>
              </a:rPr>
              <a:t>M</a:t>
            </a:r>
            <a:r>
              <a:rPr kumimoji="0" lang="en-US" altLang="en-US" sz="2400" b="1" i="0" u="none" strike="noStrike" kern="1200" cap="none" spc="0" normalizeH="0" baseline="0" noProof="0" dirty="0">
                <a:ln>
                  <a:noFill/>
                </a:ln>
                <a:solidFill>
                  <a:srgbClr val="7F7F7F"/>
                </a:solidFill>
                <a:effectLst/>
                <a:uLnTx/>
                <a:uFillTx/>
                <a:latin typeface="Calibri" panose="020F0502020204030204" pitchFamily="34" charset="0"/>
                <a:ea typeface="+mn-ea"/>
                <a:cs typeface="Arial" panose="020B0604020202020204" pitchFamily="34" charset="0"/>
              </a:rPr>
              <a:t>E Report #1</a:t>
            </a:r>
            <a:br>
              <a:rPr kumimoji="0" lang="en-US" altLang="en-US" sz="2400" b="1" i="0" u="none" strike="noStrike" kern="1200" cap="none" spc="0" normalizeH="0" baseline="0" noProof="0" dirty="0">
                <a:ln>
                  <a:noFill/>
                </a:ln>
                <a:solidFill>
                  <a:srgbClr val="7F7F7F"/>
                </a:solidFill>
                <a:effectLst/>
                <a:uLnTx/>
                <a:uFillTx/>
                <a:latin typeface="Calibri" panose="020F0502020204030204" pitchFamily="34" charset="0"/>
                <a:ea typeface="+mn-ea"/>
                <a:cs typeface="Arial" panose="020B0604020202020204" pitchFamily="34" charset="0"/>
              </a:rPr>
            </a:br>
            <a:endParaRPr kumimoji="0" lang="en-US" altLang="en-US" sz="2400" b="1" i="0" u="none" strike="noStrike" kern="1200" cap="none" spc="0" normalizeH="0" baseline="0" noProof="0" dirty="0">
              <a:ln>
                <a:noFill/>
              </a:ln>
              <a:solidFill>
                <a:srgbClr val="7F7F7F"/>
              </a:solidFill>
              <a:effectLst/>
              <a:uLnTx/>
              <a:uFillTx/>
              <a:latin typeface="Calibri" panose="020F0502020204030204" pitchFamily="34" charset="0"/>
              <a:ea typeface="+mn-ea"/>
              <a:cs typeface="Arial" panose="020B0604020202020204" pitchFamily="34" charset="0"/>
            </a:endParaRPr>
          </a:p>
          <a:p>
            <a:pPr lvl="0" eaLnBrk="0" fontAlgn="base" hangingPunct="0">
              <a:spcBef>
                <a:spcPct val="0"/>
              </a:spcBef>
              <a:spcAft>
                <a:spcPct val="0"/>
              </a:spcAft>
              <a:buFontTx/>
              <a:buAutoNum type="alphaUcPeriod"/>
              <a:defRPr/>
            </a:pPr>
            <a:r>
              <a:rPr kumimoji="0" lang="en-US" altLang="en-US" sz="2400" b="1"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t>Butterfly Valves</a:t>
            </a:r>
            <a:br>
              <a:rPr lang="en-US" altLang="en-US" sz="2400" kern="1200" dirty="0">
                <a:solidFill>
                  <a:srgbClr val="FFFFFF"/>
                </a:solidFill>
              </a:rPr>
            </a:br>
            <a:endParaRPr lang="en-US" altLang="en-US" sz="2400" kern="1200" dirty="0">
              <a:solidFill>
                <a:srgbClr val="FFFFFF"/>
              </a:solidFill>
            </a:endParaRPr>
          </a:p>
          <a:p>
            <a:pPr lvl="0" eaLnBrk="0" fontAlgn="base" hangingPunct="0">
              <a:spcBef>
                <a:spcPct val="0"/>
              </a:spcBef>
              <a:spcAft>
                <a:spcPct val="0"/>
              </a:spcAft>
              <a:buFontTx/>
              <a:buAutoNum type="alphaUcPeriod"/>
              <a:defRPr/>
            </a:pPr>
            <a:r>
              <a:rPr lang="en-US" altLang="en-US" sz="2400" kern="1200" dirty="0">
                <a:solidFill>
                  <a:schemeClr val="tx1">
                    <a:lumMod val="50000"/>
                  </a:schemeClr>
                </a:solidFill>
              </a:rPr>
              <a:t>Butterfly Yogurt: A New Flavor of Valves</a:t>
            </a:r>
            <a:br>
              <a:rPr kumimoji="0" lang="en-US" altLang="en-US" sz="2400" b="1"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br>
            <a:endParaRPr kumimoji="0" lang="en-US" altLang="en-US" sz="2400" b="1"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r>
              <a:rPr kumimoji="0" lang="en-US" altLang="en-US" sz="2400" b="1" i="0" u="none" strike="noStrike" kern="1200" cap="none" spc="0" normalizeH="0" baseline="0" noProof="0" dirty="0">
                <a:ln>
                  <a:noFill/>
                </a:ln>
                <a:solidFill>
                  <a:srgbClr val="969696"/>
                </a:solidFill>
                <a:effectLst/>
                <a:uLnTx/>
                <a:uFillTx/>
                <a:latin typeface="Calibri" panose="020F0502020204030204" pitchFamily="34" charset="0"/>
                <a:ea typeface="+mn-ea"/>
                <a:cs typeface="Arial" panose="020B0604020202020204" pitchFamily="34" charset="0"/>
              </a:rPr>
              <a:t>Yogurt Facility Mix Tank Butterfly Valves Research</a:t>
            </a:r>
            <a:b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a:t>
            </a:r>
          </a:p>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Initial Research on Butterfly Valves for the Mix Tank</a:t>
            </a:r>
            <a:b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at a Yogurt Facility</a:t>
            </a:r>
          </a:p>
          <a:p>
            <a:pPr marL="514350" marR="0" lvl="0" indent="-514350" algn="l" defTabSz="914400" rtl="0" eaLnBrk="0" fontAlgn="base" latinLnBrk="0" hangingPunct="0">
              <a:lnSpc>
                <a:spcPct val="100000"/>
              </a:lnSpc>
              <a:spcBef>
                <a:spcPct val="0"/>
              </a:spcBef>
              <a:spcAft>
                <a:spcPct val="0"/>
              </a:spcAft>
              <a:buClrTx/>
              <a:buSzTx/>
              <a:buFontTx/>
              <a:buAutoNum type="alphaUcPeriod"/>
              <a:tabLst/>
              <a:defRPr/>
            </a:pPr>
            <a:endParaRPr kumimoji="0" lang="en-US" alt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576944" y="1404258"/>
            <a:ext cx="67181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en-US" b="1" dirty="0">
                <a:solidFill>
                  <a:srgbClr val="FFFFFF"/>
                </a:solidFill>
                <a:latin typeface="Calibri" panose="020F0502020204030204" pitchFamily="34" charset="0"/>
              </a:rPr>
              <a:t>Once you have the content, where should you begin the writing process?</a:t>
            </a:r>
            <a:endParaRPr kumimoji="0" lang="en-US" altLang="en-US" b="1" i="0" u="none" strike="noStrike" kern="0" cap="none" spc="0" normalizeH="0" baseline="0" noProof="0" dirty="0">
              <a:ln>
                <a:noFill/>
              </a:ln>
              <a:solidFill>
                <a:srgbClr val="FFFFFF"/>
              </a:solidFill>
              <a:effectLst/>
              <a:uLnTx/>
              <a:uFillTx/>
              <a:latin typeface="Calibri" panose="020F0502020204030204" pitchFamily="34" charset="0"/>
              <a:sym typeface="Arial"/>
              <a:rtl val="0"/>
            </a:endParaRPr>
          </a:p>
        </p:txBody>
      </p:sp>
    </p:spTree>
    <p:extLst>
      <p:ext uri="{BB962C8B-B14F-4D97-AF65-F5344CB8AC3E}">
        <p14:creationId xmlns:p14="http://schemas.microsoft.com/office/powerpoint/2010/main" val="26529275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44631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Why do we have summaries in engineering writing?</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154259559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DE0D-4BAF-47C2-9A8D-071012C593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CCE535-6E33-423F-B69A-0E0DC8F774A2}"/>
              </a:ext>
            </a:extLst>
          </p:cNvPr>
          <p:cNvSpPr>
            <a:spLocks noGrp="1"/>
          </p:cNvSpPr>
          <p:nvPr>
            <p:ph idx="1"/>
          </p:nvPr>
        </p:nvSpPr>
        <p:spPr/>
        <p:txBody>
          <a:bodyPr/>
          <a:lstStyle/>
          <a:p>
            <a:endParaRPr lang="en-US"/>
          </a:p>
        </p:txBody>
      </p:sp>
      <p:pic>
        <p:nvPicPr>
          <p:cNvPr id="4" name="Picture 1">
            <a:extLst>
              <a:ext uri="{FF2B5EF4-FFF2-40B4-BE49-F238E27FC236}">
                <a16:creationId xmlns:a16="http://schemas.microsoft.com/office/drawing/2014/main" id="{DF57F5D0-57BB-4DEA-A6B1-A94465C98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875" t="13333" r="10001" b="3333"/>
          <a:stretch>
            <a:fillRect/>
          </a:stretch>
        </p:blipFill>
        <p:spPr bwMode="auto">
          <a:xfrm>
            <a:off x="1719943" y="163512"/>
            <a:ext cx="5486400"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4D76ACB-E3B6-4B69-876E-D21830F7877F}"/>
              </a:ext>
            </a:extLst>
          </p:cNvPr>
          <p:cNvSpPr/>
          <p:nvPr/>
        </p:nvSpPr>
        <p:spPr>
          <a:xfrm>
            <a:off x="1851949" y="3530278"/>
            <a:ext cx="5197033" cy="3164209"/>
          </a:xfrm>
          <a:prstGeom prst="rect">
            <a:avLst/>
          </a:prstGeom>
          <a:solidFill>
            <a:schemeClr val="bg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BE43D9-6FA3-41CB-A1F2-B2DDBADAA1C2}"/>
              </a:ext>
            </a:extLst>
          </p:cNvPr>
          <p:cNvSpPr/>
          <p:nvPr/>
        </p:nvSpPr>
        <p:spPr>
          <a:xfrm>
            <a:off x="3590082" y="213670"/>
            <a:ext cx="3100086" cy="1233166"/>
          </a:xfrm>
          <a:prstGeom prst="rect">
            <a:avLst/>
          </a:prstGeom>
          <a:solidFill>
            <a:schemeClr val="bg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4ED250-8CCF-41CB-A4DF-41F3168FA253}"/>
              </a:ext>
            </a:extLst>
          </p:cNvPr>
          <p:cNvSpPr/>
          <p:nvPr/>
        </p:nvSpPr>
        <p:spPr>
          <a:xfrm>
            <a:off x="2087991" y="830253"/>
            <a:ext cx="1257094" cy="2225463"/>
          </a:xfrm>
          <a:prstGeom prst="rect">
            <a:avLst/>
          </a:prstGeom>
          <a:solidFill>
            <a:schemeClr val="bg1">
              <a:alpha val="7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97887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44631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b="1" dirty="0">
                <a:solidFill>
                  <a:srgbClr val="FFFFFF"/>
                </a:solidFill>
                <a:latin typeface="Calibri" panose="020F0502020204030204" pitchFamily="34" charset="0"/>
              </a:rPr>
              <a:t>True or False?</a:t>
            </a:r>
            <a:endParaRPr kumimoji="0" lang="en-US" altLang="en-US" sz="4400" b="1" i="0" u="none" strike="noStrike" kern="0" cap="none" spc="0" normalizeH="0" baseline="0" noProof="0" dirty="0">
              <a:ln>
                <a:noFill/>
              </a:ln>
              <a:solidFill>
                <a:srgbClr val="FFFFFF"/>
              </a:solidFill>
              <a:effectLst/>
              <a:uLnTx/>
              <a:uFillTx/>
              <a:latin typeface="Calibri" panose="020F0502020204030204" pitchFamily="34" charset="0"/>
              <a:sym typeface="Arial"/>
              <a:rtl val="0"/>
            </a:endParaRPr>
          </a:p>
        </p:txBody>
      </p:sp>
      <p:sp>
        <p:nvSpPr>
          <p:cNvPr id="3" name="TextBox 1">
            <a:extLst>
              <a:ext uri="{FF2B5EF4-FFF2-40B4-BE49-F238E27FC236}">
                <a16:creationId xmlns:a16="http://schemas.microsoft.com/office/drawing/2014/main" id="{8438AD88-7AB4-4E17-A57D-EC75517DCFF6}"/>
              </a:ext>
            </a:extLst>
          </p:cNvPr>
          <p:cNvSpPr txBox="1">
            <a:spLocks noChangeArrowheads="1"/>
          </p:cNvSpPr>
          <p:nvPr/>
        </p:nvSpPr>
        <p:spPr bwMode="auto">
          <a:xfrm>
            <a:off x="357989" y="2951946"/>
            <a:ext cx="76816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Every idea in the summary should occur in at least that much detail in the document’s main text</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3573028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44631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0" cap="none" spc="0" normalizeH="0" baseline="0" noProof="0" dirty="0">
                <a:ln>
                  <a:noFill/>
                </a:ln>
                <a:solidFill>
                  <a:schemeClr val="bg1"/>
                </a:solidFill>
                <a:effectLst/>
                <a:uLnTx/>
                <a:uFillTx/>
                <a:latin typeface="Calibri" panose="020F0502020204030204" pitchFamily="34" charset="0"/>
                <a:sym typeface="Arial"/>
                <a:rtl val="0"/>
              </a:rPr>
              <a:t>True</a:t>
            </a:r>
          </a:p>
        </p:txBody>
      </p:sp>
      <p:sp>
        <p:nvSpPr>
          <p:cNvPr id="3" name="TextBox 1">
            <a:extLst>
              <a:ext uri="{FF2B5EF4-FFF2-40B4-BE49-F238E27FC236}">
                <a16:creationId xmlns:a16="http://schemas.microsoft.com/office/drawing/2014/main" id="{8438AD88-7AB4-4E17-A57D-EC75517DCFF6}"/>
              </a:ext>
            </a:extLst>
          </p:cNvPr>
          <p:cNvSpPr txBox="1">
            <a:spLocks noChangeArrowheads="1"/>
          </p:cNvSpPr>
          <p:nvPr/>
        </p:nvSpPr>
        <p:spPr bwMode="auto">
          <a:xfrm>
            <a:off x="357989" y="2951946"/>
            <a:ext cx="76816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Every idea in the summary should occur in at least that much detail in the document’s main text</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10765533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44631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3600" b="1" dirty="0">
                <a:solidFill>
                  <a:srgbClr val="FFFFFF"/>
                </a:solidFill>
                <a:latin typeface="Calibri" panose="020F0502020204030204" pitchFamily="34" charset="0"/>
              </a:rPr>
              <a:t>Why do we write </a:t>
            </a:r>
            <a:br>
              <a:rPr lang="en-US" altLang="en-US" sz="3600" b="1" dirty="0">
                <a:solidFill>
                  <a:srgbClr val="FFFFFF"/>
                </a:solidFill>
                <a:latin typeface="Calibri" panose="020F0502020204030204" pitchFamily="34" charset="0"/>
              </a:rPr>
            </a:br>
            <a:r>
              <a:rPr lang="en-US" altLang="en-US" sz="3600" b="1" dirty="0">
                <a:solidFill>
                  <a:srgbClr val="FFFFFF"/>
                </a:solidFill>
                <a:latin typeface="Calibri" panose="020F0502020204030204" pitchFamily="34" charset="0"/>
              </a:rPr>
              <a:t>in sections?</a:t>
            </a:r>
            <a:endParaRPr kumimoji="0" lang="en-US" altLang="en-US" sz="3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79215530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7E4-54FF-4095-8AA8-0CEF0F045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1EEA3-81E1-4F31-9BBE-CA290A631672}"/>
              </a:ext>
            </a:extLst>
          </p:cNvPr>
          <p:cNvSpPr>
            <a:spLocks noGrp="1"/>
          </p:cNvSpPr>
          <p:nvPr>
            <p:ph idx="1"/>
          </p:nvPr>
        </p:nvSpPr>
        <p:spPr/>
        <p:txBody>
          <a:bodyPr/>
          <a:lstStyle/>
          <a:p>
            <a:endParaRPr lang="en-US"/>
          </a:p>
        </p:txBody>
      </p:sp>
      <p:pic>
        <p:nvPicPr>
          <p:cNvPr id="4" name="Picture 4">
            <a:extLst>
              <a:ext uri="{FF2B5EF4-FFF2-40B4-BE49-F238E27FC236}">
                <a16:creationId xmlns:a16="http://schemas.microsoft.com/office/drawing/2014/main" id="{E51DE8CE-2C73-4818-AC3C-D4017899F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875" t="18889" r="43124" b="11111"/>
          <a:stretch>
            <a:fillRect/>
          </a:stretch>
        </p:blipFill>
        <p:spPr bwMode="auto">
          <a:xfrm>
            <a:off x="4103688" y="762000"/>
            <a:ext cx="3657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64D3485D-B558-40D7-933D-C697D715E299}"/>
              </a:ext>
            </a:extLst>
          </p:cNvPr>
          <p:cNvPicPr>
            <a:picLocks noChangeAspect="1"/>
          </p:cNvPicPr>
          <p:nvPr/>
        </p:nvPicPr>
        <p:blipFill>
          <a:blip r:embed="rId4">
            <a:extLst>
              <a:ext uri="{28A0092B-C50C-407E-A947-70E740481C1C}">
                <a14:useLocalDpi xmlns:a14="http://schemas.microsoft.com/office/drawing/2010/main" val="0"/>
              </a:ext>
            </a:extLst>
          </a:blip>
          <a:srcRect l="26875" t="20000" r="42500" b="8888"/>
          <a:stretch>
            <a:fillRect/>
          </a:stretch>
        </p:blipFill>
        <p:spPr bwMode="auto">
          <a:xfrm>
            <a:off x="533400" y="1600200"/>
            <a:ext cx="37338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85868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44631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What are the two main ways that we begin a section?</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270562423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9C542BBE-E923-4696-9050-617305AA8749}"/>
              </a:ext>
            </a:extLst>
          </p:cNvPr>
          <p:cNvSpPr txBox="1">
            <a:spLocks noChangeArrowheads="1"/>
          </p:cNvSpPr>
          <p:nvPr/>
        </p:nvSpPr>
        <p:spPr bwMode="auto">
          <a:xfrm>
            <a:off x="549797" y="1336119"/>
            <a:ext cx="804440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dirty="0">
                <a:solidFill>
                  <a:srgbClr val="FAFD00"/>
                </a:solidFill>
              </a:rPr>
              <a:t>Introduction</a:t>
            </a:r>
          </a:p>
          <a:p>
            <a:endParaRPr lang="en-US" altLang="en-US" sz="1800" dirty="0">
              <a:solidFill>
                <a:srgbClr val="FFFFFF"/>
              </a:solidFill>
            </a:endParaRPr>
          </a:p>
          <a:p>
            <a:r>
              <a:rPr lang="en-US" altLang="en-US" sz="1500" dirty="0">
                <a:solidFill>
                  <a:srgbClr val="FFFFFF"/>
                </a:solidFill>
                <a:cs typeface="Calibri" panose="020F0502020204030204" pitchFamily="34" charset="0"/>
              </a:rPr>
              <a:t>	</a:t>
            </a:r>
            <a:r>
              <a:rPr lang="en-US" altLang="en-US" dirty="0">
                <a:solidFill>
                  <a:srgbClr val="FFFFFF"/>
                </a:solidFill>
                <a:cs typeface="Calibri" panose="020F0502020204030204" pitchFamily="34" charset="0"/>
              </a:rPr>
              <a:t>This document presents the design of a small wind turbine to provide power for lighting in remote areas without access to an electrical grid.…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7E4-54FF-4095-8AA8-0CEF0F045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1EEA3-81E1-4F31-9BBE-CA290A63167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D248717-D52B-472B-B490-53070072157F}"/>
              </a:ext>
            </a:extLst>
          </p:cNvPr>
          <p:cNvPicPr>
            <a:picLocks noChangeAspect="1"/>
          </p:cNvPicPr>
          <p:nvPr/>
        </p:nvPicPr>
        <p:blipFill>
          <a:blip r:embed="rId3"/>
          <a:stretch>
            <a:fillRect/>
          </a:stretch>
        </p:blipFill>
        <p:spPr>
          <a:xfrm>
            <a:off x="107573" y="1368373"/>
            <a:ext cx="8766808" cy="4121253"/>
          </a:xfrm>
          <a:prstGeom prst="rect">
            <a:avLst/>
          </a:prstGeom>
        </p:spPr>
      </p:pic>
    </p:spTree>
    <p:extLst>
      <p:ext uri="{BB962C8B-B14F-4D97-AF65-F5344CB8AC3E}">
        <p14:creationId xmlns:p14="http://schemas.microsoft.com/office/powerpoint/2010/main" val="41253405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4DF0-5933-40A8-A6A4-E72D09C6BA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2D576F-D147-48F4-BF0C-604E82A2212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DFB452E-B806-4FD9-BAA9-004846EC0D9A}"/>
              </a:ext>
            </a:extLst>
          </p:cNvPr>
          <p:cNvPicPr>
            <a:picLocks noChangeAspect="1"/>
          </p:cNvPicPr>
          <p:nvPr/>
        </p:nvPicPr>
        <p:blipFill>
          <a:blip r:embed="rId3"/>
          <a:stretch>
            <a:fillRect/>
          </a:stretch>
        </p:blipFill>
        <p:spPr>
          <a:xfrm>
            <a:off x="3223487" y="4242798"/>
            <a:ext cx="5822185" cy="1652159"/>
          </a:xfrm>
          <a:prstGeom prst="rect">
            <a:avLst/>
          </a:prstGeom>
        </p:spPr>
      </p:pic>
      <p:sp>
        <p:nvSpPr>
          <p:cNvPr id="7" name="TextBox 6">
            <a:extLst>
              <a:ext uri="{FF2B5EF4-FFF2-40B4-BE49-F238E27FC236}">
                <a16:creationId xmlns:a16="http://schemas.microsoft.com/office/drawing/2014/main" id="{0FA043D9-8A99-488F-A456-002C95194BAE}"/>
              </a:ext>
            </a:extLst>
          </p:cNvPr>
          <p:cNvSpPr txBox="1"/>
          <p:nvPr/>
        </p:nvSpPr>
        <p:spPr>
          <a:xfrm>
            <a:off x="264419" y="1030145"/>
            <a:ext cx="8219823" cy="2308324"/>
          </a:xfrm>
          <a:prstGeom prst="rect">
            <a:avLst/>
          </a:prstGeom>
          <a:noFill/>
        </p:spPr>
        <p:txBody>
          <a:bodyPr wrap="square" rtlCol="0">
            <a:spAutoFit/>
          </a:bodyPr>
          <a:lstStyle/>
          <a:p>
            <a:r>
              <a:rPr lang="en-US" sz="3600" b="1" dirty="0">
                <a:solidFill>
                  <a:schemeClr val="bg1"/>
                </a:solidFill>
                <a:latin typeface="Calibri" panose="020F0502020204030204" pitchFamily="34" charset="0"/>
              </a:rPr>
              <a:t>What is a general strategy for the opening of a section in scientific writing? </a:t>
            </a:r>
            <a:br>
              <a:rPr lang="en-US" sz="3600" b="1" dirty="0">
                <a:solidFill>
                  <a:schemeClr val="bg1"/>
                </a:solidFill>
                <a:latin typeface="Calibri" panose="020F0502020204030204" pitchFamily="34" charset="0"/>
              </a:rPr>
            </a:br>
            <a:br>
              <a:rPr lang="en-US" sz="3600" b="1" dirty="0">
                <a:solidFill>
                  <a:schemeClr val="bg1"/>
                </a:solidFill>
                <a:latin typeface="Calibri" panose="020F0502020204030204" pitchFamily="34" charset="0"/>
              </a:rPr>
            </a:br>
            <a:r>
              <a:rPr lang="en-US" sz="3600" b="1" dirty="0">
                <a:solidFill>
                  <a:schemeClr val="bg1"/>
                </a:solidFill>
                <a:latin typeface="Calibri" panose="020F0502020204030204" pitchFamily="34" charset="0"/>
              </a:rPr>
              <a:t>A </a:t>
            </a:r>
            <a:r>
              <a:rPr lang="en-US" sz="3600" b="1" dirty="0">
                <a:solidFill>
                  <a:schemeClr val="bg1"/>
                </a:solidFill>
                <a:latin typeface="Calibri" panose="020F0502020204030204" pitchFamily="34" charset="0"/>
                <a:sym typeface="Symbol" panose="05050102010706020507" pitchFamily="18" charset="2"/>
              </a:rPr>
              <a:t> B</a:t>
            </a:r>
            <a:endParaRPr lang="en-US"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416024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4/48/Gathering_at_HofbCTBTO_International_Scientific_Studies_2009_-_day_2urg_Reception_-_Flickr_-_The_Official_CTBTO_Photostream.jpg">
            <a:extLst>
              <a:ext uri="{FF2B5EF4-FFF2-40B4-BE49-F238E27FC236}">
                <a16:creationId xmlns:a16="http://schemas.microsoft.com/office/drawing/2014/main" id="{1EB50B60-80AD-4324-BA8E-246147FC8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60" t="14345" r="15773"/>
          <a:stretch>
            <a:fillRect/>
          </a:stretch>
        </p:blipFill>
        <p:spPr bwMode="auto">
          <a:xfrm>
            <a:off x="1752146" y="2364010"/>
            <a:ext cx="5639707" cy="463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F8DACD5-3D09-4AF0-99FE-C554CCF04A04}"/>
              </a:ext>
            </a:extLst>
          </p:cNvPr>
          <p:cNvSpPr txBox="1"/>
          <p:nvPr/>
        </p:nvSpPr>
        <p:spPr>
          <a:xfrm>
            <a:off x="3801596" y="1371599"/>
            <a:ext cx="1540806" cy="523220"/>
          </a:xfrm>
          <a:prstGeom prst="rect">
            <a:avLst/>
          </a:prstGeom>
          <a:noFill/>
        </p:spPr>
        <p:txBody>
          <a:bodyPr wrap="none" rtlCol="0">
            <a:spAutoFit/>
          </a:bodyPr>
          <a:lstStyle/>
          <a:p>
            <a:pPr algn="ctr"/>
            <a:r>
              <a:rPr lang="en-US" sz="2800" b="1" dirty="0">
                <a:solidFill>
                  <a:schemeClr val="bg1"/>
                </a:solidFill>
                <a:latin typeface="Calibri" panose="020F0502020204030204" pitchFamily="34" charset="0"/>
              </a:rPr>
              <a:t>audience</a:t>
            </a:r>
          </a:p>
        </p:txBody>
      </p:sp>
      <p:sp>
        <p:nvSpPr>
          <p:cNvPr id="5" name="TextBox 4">
            <a:extLst>
              <a:ext uri="{FF2B5EF4-FFF2-40B4-BE49-F238E27FC236}">
                <a16:creationId xmlns:a16="http://schemas.microsoft.com/office/drawing/2014/main" id="{52BB9AA6-8198-4794-A89F-E15847685506}"/>
              </a:ext>
            </a:extLst>
          </p:cNvPr>
          <p:cNvSpPr txBox="1"/>
          <p:nvPr/>
        </p:nvSpPr>
        <p:spPr>
          <a:xfrm>
            <a:off x="278666" y="4158542"/>
            <a:ext cx="1406155" cy="523220"/>
          </a:xfrm>
          <a:prstGeom prst="rect">
            <a:avLst/>
          </a:prstGeom>
          <a:noFill/>
        </p:spPr>
        <p:txBody>
          <a:bodyPr wrap="none" rtlCol="0">
            <a:spAutoFit/>
          </a:bodyPr>
          <a:lstStyle/>
          <a:p>
            <a:pPr algn="ctr"/>
            <a:r>
              <a:rPr lang="en-US" sz="2800" b="1" dirty="0">
                <a:solidFill>
                  <a:schemeClr val="bg1"/>
                </a:solidFill>
                <a:latin typeface="Calibri" panose="020F0502020204030204" pitchFamily="34" charset="0"/>
              </a:rPr>
              <a:t>purpose</a:t>
            </a:r>
          </a:p>
        </p:txBody>
      </p:sp>
      <p:sp>
        <p:nvSpPr>
          <p:cNvPr id="6" name="TextBox 5">
            <a:extLst>
              <a:ext uri="{FF2B5EF4-FFF2-40B4-BE49-F238E27FC236}">
                <a16:creationId xmlns:a16="http://schemas.microsoft.com/office/drawing/2014/main" id="{653C0DA6-10E8-43DA-BD84-7BC7BD9C12DC}"/>
              </a:ext>
            </a:extLst>
          </p:cNvPr>
          <p:cNvSpPr txBox="1"/>
          <p:nvPr/>
        </p:nvSpPr>
        <p:spPr>
          <a:xfrm>
            <a:off x="7493644" y="4158542"/>
            <a:ext cx="1471878" cy="523220"/>
          </a:xfrm>
          <a:prstGeom prst="rect">
            <a:avLst/>
          </a:prstGeom>
          <a:noFill/>
        </p:spPr>
        <p:txBody>
          <a:bodyPr wrap="none" rtlCol="0">
            <a:spAutoFit/>
          </a:bodyPr>
          <a:lstStyle/>
          <a:p>
            <a:pPr algn="ctr"/>
            <a:r>
              <a:rPr lang="en-US" sz="2800" b="1" dirty="0">
                <a:solidFill>
                  <a:schemeClr val="bg1"/>
                </a:solidFill>
                <a:latin typeface="Calibri" panose="020F0502020204030204" pitchFamily="34" charset="0"/>
              </a:rPr>
              <a:t>occasion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EC50-8499-457E-813A-46B3D4D98F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8A7807-AAAD-4044-9A9F-E386854DD33A}"/>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43A54FDF-3303-4840-8F1B-C07593A57317}"/>
              </a:ext>
            </a:extLst>
          </p:cNvPr>
          <p:cNvSpPr txBox="1"/>
          <p:nvPr/>
        </p:nvSpPr>
        <p:spPr>
          <a:xfrm>
            <a:off x="1116281" y="1425039"/>
            <a:ext cx="2844048" cy="1569660"/>
          </a:xfrm>
          <a:prstGeom prst="rect">
            <a:avLst/>
          </a:prstGeom>
          <a:noFill/>
        </p:spPr>
        <p:txBody>
          <a:bodyPr wrap="none" rtlCol="0">
            <a:spAutoFit/>
          </a:bodyPr>
          <a:lstStyle/>
          <a:p>
            <a:r>
              <a:rPr lang="en-US" sz="4800" b="1" dirty="0">
                <a:solidFill>
                  <a:schemeClr val="bg1"/>
                </a:solidFill>
                <a:latin typeface="Calibri" panose="020F0502020204030204" pitchFamily="34" charset="0"/>
              </a:rPr>
              <a:t>Language </a:t>
            </a:r>
          </a:p>
          <a:p>
            <a:r>
              <a:rPr lang="en-US" sz="4800" b="1" dirty="0">
                <a:solidFill>
                  <a:schemeClr val="bg1"/>
                </a:solidFill>
                <a:latin typeface="Calibri" panose="020F0502020204030204" pitchFamily="34" charset="0"/>
              </a:rPr>
              <a:t>of Reports</a:t>
            </a:r>
          </a:p>
        </p:txBody>
      </p:sp>
    </p:spTree>
    <p:extLst>
      <p:ext uri="{BB962C8B-B14F-4D97-AF65-F5344CB8AC3E}">
        <p14:creationId xmlns:p14="http://schemas.microsoft.com/office/powerpoint/2010/main" val="215862627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44631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400" b="1" dirty="0">
                <a:solidFill>
                  <a:srgbClr val="FFFFFF"/>
                </a:solidFill>
                <a:latin typeface="Calibri" panose="020F0502020204030204" pitchFamily="34" charset="0"/>
              </a:rPr>
              <a:t>At the sentence level, what is (are) the most important goal(s)?</a:t>
            </a:r>
            <a:endParaRPr kumimoji="0" lang="en-US" altLang="en-US" sz="24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
        <p:nvSpPr>
          <p:cNvPr id="2" name="TextBox 1">
            <a:extLst>
              <a:ext uri="{FF2B5EF4-FFF2-40B4-BE49-F238E27FC236}">
                <a16:creationId xmlns:a16="http://schemas.microsoft.com/office/drawing/2014/main" id="{C37F8187-9F04-4485-A20C-78606EBD9216}"/>
              </a:ext>
            </a:extLst>
          </p:cNvPr>
          <p:cNvSpPr txBox="1"/>
          <p:nvPr/>
        </p:nvSpPr>
        <p:spPr>
          <a:xfrm>
            <a:off x="4531763" y="4583573"/>
            <a:ext cx="3857146" cy="646331"/>
          </a:xfrm>
          <a:prstGeom prst="rect">
            <a:avLst/>
          </a:prstGeom>
          <a:solidFill>
            <a:schemeClr val="tx1"/>
          </a:solidFill>
        </p:spPr>
        <p:txBody>
          <a:bodyPr wrap="none" rtlCol="0">
            <a:spAutoFit/>
          </a:bodyPr>
          <a:lstStyle/>
          <a:p>
            <a:r>
              <a:rPr lang="en-US" sz="3600" b="1" dirty="0">
                <a:solidFill>
                  <a:schemeClr val="bg1"/>
                </a:solidFill>
                <a:latin typeface="Calibri" panose="020F0502020204030204" pitchFamily="34" charset="0"/>
              </a:rPr>
              <a:t>To be __________?</a:t>
            </a:r>
          </a:p>
        </p:txBody>
      </p:sp>
    </p:spTree>
    <p:extLst>
      <p:ext uri="{BB962C8B-B14F-4D97-AF65-F5344CB8AC3E}">
        <p14:creationId xmlns:p14="http://schemas.microsoft.com/office/powerpoint/2010/main" val="19455944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7E4-54FF-4095-8AA8-0CEF0F045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1EEA3-81E1-4F31-9BBE-CA290A631672}"/>
              </a:ext>
            </a:extLst>
          </p:cNvPr>
          <p:cNvSpPr>
            <a:spLocks noGrp="1"/>
          </p:cNvSpPr>
          <p:nvPr>
            <p:ph idx="1"/>
          </p:nvPr>
        </p:nvSpPr>
        <p:spPr/>
        <p:txBody>
          <a:bodyPr/>
          <a:lstStyle/>
          <a:p>
            <a:endParaRPr lang="en-US"/>
          </a:p>
        </p:txBody>
      </p:sp>
      <p:sp>
        <p:nvSpPr>
          <p:cNvPr id="4" name="TextBox 2">
            <a:extLst>
              <a:ext uri="{FF2B5EF4-FFF2-40B4-BE49-F238E27FC236}">
                <a16:creationId xmlns:a16="http://schemas.microsoft.com/office/drawing/2014/main" id="{7BE5824C-AD1E-4E4E-AF95-62F864D694D6}"/>
              </a:ext>
            </a:extLst>
          </p:cNvPr>
          <p:cNvSpPr txBox="1">
            <a:spLocks noChangeArrowheads="1"/>
          </p:cNvSpPr>
          <p:nvPr/>
        </p:nvSpPr>
        <p:spPr bwMode="auto">
          <a:xfrm>
            <a:off x="4677136" y="3564983"/>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sz="4000">
                <a:solidFill>
                  <a:srgbClr val="FFFF00"/>
                </a:solidFill>
              </a:rPr>
              <a:t>be clear</a:t>
            </a:r>
            <a:endParaRPr lang="en-US" altLang="en-US" sz="4000">
              <a:solidFill>
                <a:srgbClr val="FFFFFF"/>
              </a:solidFill>
            </a:endParaRPr>
          </a:p>
        </p:txBody>
      </p:sp>
      <p:sp>
        <p:nvSpPr>
          <p:cNvPr id="5" name="TextBox 2">
            <a:extLst>
              <a:ext uri="{FF2B5EF4-FFF2-40B4-BE49-F238E27FC236}">
                <a16:creationId xmlns:a16="http://schemas.microsoft.com/office/drawing/2014/main" id="{C9AC07D8-2568-4207-8405-6A21E06EFAA9}"/>
              </a:ext>
            </a:extLst>
          </p:cNvPr>
          <p:cNvSpPr txBox="1">
            <a:spLocks noChangeArrowheads="1"/>
          </p:cNvSpPr>
          <p:nvPr/>
        </p:nvSpPr>
        <p:spPr bwMode="auto">
          <a:xfrm>
            <a:off x="4677136" y="1632995"/>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sz="4000">
                <a:solidFill>
                  <a:srgbClr val="FFFF00"/>
                </a:solidFill>
              </a:rPr>
              <a:t>be precise</a:t>
            </a:r>
            <a:endParaRPr lang="en-US" altLang="en-US" sz="4000">
              <a:solidFill>
                <a:srgbClr val="FFFFFF"/>
              </a:solidFill>
            </a:endParaRPr>
          </a:p>
        </p:txBody>
      </p:sp>
      <p:cxnSp>
        <p:nvCxnSpPr>
          <p:cNvPr id="6" name="Straight Arrow Connector 5">
            <a:extLst>
              <a:ext uri="{FF2B5EF4-FFF2-40B4-BE49-F238E27FC236}">
                <a16:creationId xmlns:a16="http://schemas.microsoft.com/office/drawing/2014/main" id="{8A50013F-14FD-46C7-B9CD-1872CE4C7FD9}"/>
              </a:ext>
            </a:extLst>
          </p:cNvPr>
          <p:cNvCxnSpPr>
            <a:cxnSpLocks/>
          </p:cNvCxnSpPr>
          <p:nvPr/>
        </p:nvCxnSpPr>
        <p:spPr>
          <a:xfrm flipV="1">
            <a:off x="3153136" y="2090195"/>
            <a:ext cx="1371600" cy="9144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48FF583-9BAA-405B-8504-F4400AE6CC85}"/>
              </a:ext>
            </a:extLst>
          </p:cNvPr>
          <p:cNvCxnSpPr>
            <a:cxnSpLocks/>
          </p:cNvCxnSpPr>
          <p:nvPr/>
        </p:nvCxnSpPr>
        <p:spPr>
          <a:xfrm>
            <a:off x="3153136" y="3004595"/>
            <a:ext cx="1371600" cy="9144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5D22A76-6CE3-499E-B56B-9B43E98E1D44}"/>
              </a:ext>
            </a:extLst>
          </p:cNvPr>
          <p:cNvCxnSpPr>
            <a:cxnSpLocks/>
          </p:cNvCxnSpPr>
          <p:nvPr/>
        </p:nvCxnSpPr>
        <p:spPr>
          <a:xfrm>
            <a:off x="1324336" y="3004595"/>
            <a:ext cx="1828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29958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08857" y="1317173"/>
            <a:ext cx="48659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What place does exaggeration have in scientific writing?</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67111819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7E4-54FF-4095-8AA8-0CEF0F045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1EEA3-81E1-4F31-9BBE-CA290A63167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9009876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4124849" y="5329814"/>
            <a:ext cx="44631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What was the quotation</a:t>
            </a:r>
            <a:br>
              <a:rPr lang="en-US" altLang="en-US" sz="2800" b="1" dirty="0">
                <a:solidFill>
                  <a:srgbClr val="FFFFFF"/>
                </a:solidFill>
                <a:latin typeface="Calibri" panose="020F0502020204030204" pitchFamily="34" charset="0"/>
              </a:rPr>
            </a:br>
            <a:r>
              <a:rPr lang="en-US" altLang="en-US" sz="2800" b="1" dirty="0">
                <a:solidFill>
                  <a:srgbClr val="FFFFFF"/>
                </a:solidFill>
                <a:latin typeface="Calibri" panose="020F0502020204030204" pitchFamily="34" charset="0"/>
              </a:rPr>
              <a:t>by Einstein?</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pic>
        <p:nvPicPr>
          <p:cNvPr id="3" name="Picture 6" descr="P6072271">
            <a:extLst>
              <a:ext uri="{FF2B5EF4-FFF2-40B4-BE49-F238E27FC236}">
                <a16:creationId xmlns:a16="http://schemas.microsoft.com/office/drawing/2014/main" id="{AD450B4F-A549-4134-B4EB-CA595AA3D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0" t="21666" r="21249" b="12083"/>
          <a:stretch>
            <a:fillRect/>
          </a:stretch>
        </p:blipFill>
        <p:spPr bwMode="auto">
          <a:xfrm>
            <a:off x="838200" y="690623"/>
            <a:ext cx="3733800" cy="31591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4946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7E4-54FF-4095-8AA8-0CEF0F045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1EEA3-81E1-4F31-9BBE-CA290A631672}"/>
              </a:ext>
            </a:extLst>
          </p:cNvPr>
          <p:cNvSpPr>
            <a:spLocks noGrp="1"/>
          </p:cNvSpPr>
          <p:nvPr>
            <p:ph idx="1"/>
          </p:nvPr>
        </p:nvSpPr>
        <p:spPr/>
        <p:txBody>
          <a:bodyPr/>
          <a:lstStyle/>
          <a:p>
            <a:endParaRPr lang="en-US"/>
          </a:p>
        </p:txBody>
      </p:sp>
      <p:pic>
        <p:nvPicPr>
          <p:cNvPr id="4" name="Picture 6" descr="P6072271">
            <a:extLst>
              <a:ext uri="{FF2B5EF4-FFF2-40B4-BE49-F238E27FC236}">
                <a16:creationId xmlns:a16="http://schemas.microsoft.com/office/drawing/2014/main" id="{BDB4D8DE-0D13-46B9-B341-765C645446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00" t="21666" r="21249" b="12083"/>
          <a:stretch>
            <a:fillRect/>
          </a:stretch>
        </p:blipFill>
        <p:spPr bwMode="auto">
          <a:xfrm>
            <a:off x="838200" y="690623"/>
            <a:ext cx="3733800" cy="31591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7F961B10-9A4C-48EB-AA2B-DD27593E3990}"/>
              </a:ext>
            </a:extLst>
          </p:cNvPr>
          <p:cNvSpPr txBox="1">
            <a:spLocks noChangeArrowheads="1"/>
          </p:cNvSpPr>
          <p:nvPr/>
        </p:nvSpPr>
        <p:spPr bwMode="auto">
          <a:xfrm>
            <a:off x="480350" y="4110017"/>
            <a:ext cx="51680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i="1" dirty="0">
                <a:solidFill>
                  <a:srgbClr val="FFFFFF"/>
                </a:solidFill>
              </a:rPr>
              <a:t>Keep things as simple as possible, yet no simpler</a:t>
            </a:r>
          </a:p>
        </p:txBody>
      </p:sp>
    </p:spTree>
    <p:extLst>
      <p:ext uri="{BB962C8B-B14F-4D97-AF65-F5344CB8AC3E}">
        <p14:creationId xmlns:p14="http://schemas.microsoft.com/office/powerpoint/2010/main" val="304116644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44631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What did Einstein mean by </a:t>
            </a:r>
            <a:br>
              <a:rPr lang="en-US" altLang="en-US" sz="2800" b="1" dirty="0">
                <a:solidFill>
                  <a:srgbClr val="FFFFFF"/>
                </a:solidFill>
                <a:latin typeface="Calibri" panose="020F0502020204030204" pitchFamily="34" charset="0"/>
              </a:rPr>
            </a:br>
            <a:r>
              <a:rPr lang="en-US" altLang="en-US" sz="2800" b="1" dirty="0">
                <a:solidFill>
                  <a:srgbClr val="FFFFFF"/>
                </a:solidFill>
                <a:latin typeface="Calibri" panose="020F0502020204030204" pitchFamily="34" charset="0"/>
              </a:rPr>
              <a:t>“yet no simpler”?</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39778118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0" y="4998219"/>
            <a:ext cx="44631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What was the quotation</a:t>
            </a:r>
            <a:br>
              <a:rPr lang="en-US" altLang="en-US" sz="2800" b="1" dirty="0">
                <a:solidFill>
                  <a:srgbClr val="FFFFFF"/>
                </a:solidFill>
                <a:latin typeface="Calibri" panose="020F0502020204030204" pitchFamily="34" charset="0"/>
              </a:rPr>
            </a:br>
            <a:r>
              <a:rPr lang="en-US" altLang="en-US" sz="2800" b="1" dirty="0">
                <a:solidFill>
                  <a:srgbClr val="FFFFFF"/>
                </a:solidFill>
                <a:latin typeface="Calibri" panose="020F0502020204030204" pitchFamily="34" charset="0"/>
              </a:rPr>
              <a:t>by Churchill?</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pic>
        <p:nvPicPr>
          <p:cNvPr id="3" name="Picture 2">
            <a:extLst>
              <a:ext uri="{FF2B5EF4-FFF2-40B4-BE49-F238E27FC236}">
                <a16:creationId xmlns:a16="http://schemas.microsoft.com/office/drawing/2014/main" id="{A6AA4216-AB6C-4B1F-9FC3-1FE87DCF7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6" t="3935" r="4332" b="4115"/>
          <a:stretch>
            <a:fillRect/>
          </a:stretch>
        </p:blipFill>
        <p:spPr bwMode="auto">
          <a:xfrm>
            <a:off x="5257800" y="1297329"/>
            <a:ext cx="2847975" cy="3886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1844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7E4-54FF-4095-8AA8-0CEF0F045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1EEA3-81E1-4F31-9BBE-CA290A631672}"/>
              </a:ext>
            </a:extLst>
          </p:cNvPr>
          <p:cNvSpPr>
            <a:spLocks noGrp="1"/>
          </p:cNvSpPr>
          <p:nvPr>
            <p:ph idx="1"/>
          </p:nvPr>
        </p:nvSpPr>
        <p:spPr/>
        <p:txBody>
          <a:bodyPr/>
          <a:lstStyle/>
          <a:p>
            <a:endParaRPr lang="en-US"/>
          </a:p>
        </p:txBody>
      </p:sp>
      <p:sp>
        <p:nvSpPr>
          <p:cNvPr id="6" name="TextBox 2">
            <a:extLst>
              <a:ext uri="{FF2B5EF4-FFF2-40B4-BE49-F238E27FC236}">
                <a16:creationId xmlns:a16="http://schemas.microsoft.com/office/drawing/2014/main" id="{ED2C46A9-ECFB-4E0C-98B1-032BCF956F22}"/>
              </a:ext>
            </a:extLst>
          </p:cNvPr>
          <p:cNvSpPr txBox="1">
            <a:spLocks noChangeArrowheads="1"/>
          </p:cNvSpPr>
          <p:nvPr/>
        </p:nvSpPr>
        <p:spPr bwMode="auto">
          <a:xfrm>
            <a:off x="4572000" y="306729"/>
            <a:ext cx="472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sz="2400" i="1">
                <a:solidFill>
                  <a:srgbClr val="FFFFFF"/>
                </a:solidFill>
              </a:rPr>
              <a:t>Short words are best, and old words, when short, are best of all.</a:t>
            </a:r>
          </a:p>
        </p:txBody>
      </p:sp>
      <p:pic>
        <p:nvPicPr>
          <p:cNvPr id="7" name="Picture 2">
            <a:extLst>
              <a:ext uri="{FF2B5EF4-FFF2-40B4-BE49-F238E27FC236}">
                <a16:creationId xmlns:a16="http://schemas.microsoft.com/office/drawing/2014/main" id="{610670E9-1B53-4722-988A-6AED1C256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46" t="3935" r="4332" b="4115"/>
          <a:stretch>
            <a:fillRect/>
          </a:stretch>
        </p:blipFill>
        <p:spPr bwMode="auto">
          <a:xfrm>
            <a:off x="5257800" y="1297329"/>
            <a:ext cx="2847975" cy="3886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205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576944" y="1404258"/>
            <a:ext cx="55081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What are the most important questions to ask about audience?</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sym typeface="Arial"/>
              <a:rtl val="0"/>
            </a:endParaRPr>
          </a:p>
        </p:txBody>
      </p:sp>
    </p:spTree>
    <p:extLst>
      <p:ext uri="{BB962C8B-B14F-4D97-AF65-F5344CB8AC3E}">
        <p14:creationId xmlns:p14="http://schemas.microsoft.com/office/powerpoint/2010/main" val="25403847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0" y="4947977"/>
            <a:ext cx="44631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What was the quotation</a:t>
            </a:r>
            <a:br>
              <a:rPr lang="en-US" altLang="en-US" sz="2800" b="1" dirty="0">
                <a:solidFill>
                  <a:srgbClr val="FFFFFF"/>
                </a:solidFill>
                <a:latin typeface="Calibri" panose="020F0502020204030204" pitchFamily="34" charset="0"/>
              </a:rPr>
            </a:br>
            <a:r>
              <a:rPr lang="en-US" altLang="en-US" sz="2800" b="1" dirty="0">
                <a:solidFill>
                  <a:srgbClr val="FFFFFF"/>
                </a:solidFill>
                <a:latin typeface="Calibri" panose="020F0502020204030204" pitchFamily="34" charset="0"/>
              </a:rPr>
              <a:t>by Bernstein?</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pic>
        <p:nvPicPr>
          <p:cNvPr id="3" name="Picture 5">
            <a:extLst>
              <a:ext uri="{FF2B5EF4-FFF2-40B4-BE49-F238E27FC236}">
                <a16:creationId xmlns:a16="http://schemas.microsoft.com/office/drawing/2014/main" id="{0F838A6D-00C9-49AC-9219-2AEAA86D9A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381" y="716686"/>
            <a:ext cx="5378450" cy="36083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47882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7E4-54FF-4095-8AA8-0CEF0F045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1EEA3-81E1-4F31-9BBE-CA290A631672}"/>
              </a:ext>
            </a:extLst>
          </p:cNvPr>
          <p:cNvSpPr>
            <a:spLocks noGrp="1"/>
          </p:cNvSpPr>
          <p:nvPr>
            <p:ph idx="1"/>
          </p:nvPr>
        </p:nvSpPr>
        <p:spPr/>
        <p:txBody>
          <a:bodyPr/>
          <a:lstStyle/>
          <a:p>
            <a:endParaRPr lang="en-US"/>
          </a:p>
        </p:txBody>
      </p:sp>
      <p:sp>
        <p:nvSpPr>
          <p:cNvPr id="6" name="TextBox 1">
            <a:extLst>
              <a:ext uri="{FF2B5EF4-FFF2-40B4-BE49-F238E27FC236}">
                <a16:creationId xmlns:a16="http://schemas.microsoft.com/office/drawing/2014/main" id="{61AAD5CB-CDFD-4CA3-91C6-2FFD5D88B8F2}"/>
              </a:ext>
            </a:extLst>
          </p:cNvPr>
          <p:cNvSpPr txBox="1">
            <a:spLocks noChangeArrowheads="1"/>
          </p:cNvSpPr>
          <p:nvPr/>
        </p:nvSpPr>
        <p:spPr bwMode="auto">
          <a:xfrm>
            <a:off x="747531" y="4706073"/>
            <a:ext cx="22669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algn="r"/>
            <a:r>
              <a:rPr lang="en-US" altLang="en-US" i="1">
                <a:solidFill>
                  <a:srgbClr val="FFFFFF"/>
                </a:solidFill>
              </a:rPr>
              <a:t>One idea, </a:t>
            </a:r>
          </a:p>
          <a:p>
            <a:pPr algn="r"/>
            <a:r>
              <a:rPr lang="en-US" altLang="en-US" i="1">
                <a:solidFill>
                  <a:srgbClr val="FFFFFF"/>
                </a:solidFill>
              </a:rPr>
              <a:t>one sentence.</a:t>
            </a:r>
          </a:p>
        </p:txBody>
      </p:sp>
      <p:pic>
        <p:nvPicPr>
          <p:cNvPr id="7" name="Picture 5">
            <a:extLst>
              <a:ext uri="{FF2B5EF4-FFF2-40B4-BE49-F238E27FC236}">
                <a16:creationId xmlns:a16="http://schemas.microsoft.com/office/drawing/2014/main" id="{B4C49F94-67B8-4314-A965-9B1EDE15C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381" y="716686"/>
            <a:ext cx="5378450" cy="36083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13994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685800" y="1382487"/>
            <a:ext cx="44631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3600" b="1" dirty="0">
                <a:solidFill>
                  <a:srgbClr val="FFFFFF"/>
                </a:solidFill>
                <a:latin typeface="Calibri" panose="020F0502020204030204" pitchFamily="34" charset="0"/>
              </a:rPr>
              <a:t>What is an ambiguity?</a:t>
            </a:r>
            <a:endParaRPr kumimoji="0" lang="en-US" altLang="en-US" sz="3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395649868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7E4-54FF-4095-8AA8-0CEF0F045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1EEA3-81E1-4F31-9BBE-CA290A631672}"/>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B8CB00BA-0319-41B2-B3A0-7C60AC08E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540" y="413861"/>
            <a:ext cx="4338577" cy="603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44543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08857" y="1317173"/>
            <a:ext cx="48659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What place does ambiguity have in scientific writing?</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357382635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7E4-54FF-4095-8AA8-0CEF0F045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1EEA3-81E1-4F31-9BBE-CA290A63167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2213650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49638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What are three sources of ambiguities in scientific writing?</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sym typeface="Arial"/>
              <a:rtl val="0"/>
            </a:endParaRPr>
          </a:p>
        </p:txBody>
      </p:sp>
    </p:spTree>
    <p:extLst>
      <p:ext uri="{BB962C8B-B14F-4D97-AF65-F5344CB8AC3E}">
        <p14:creationId xmlns:p14="http://schemas.microsoft.com/office/powerpoint/2010/main" val="275911271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167E4-54FF-4095-8AA8-0CEF0F045E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E1EEA3-81E1-4F31-9BBE-CA290A631672}"/>
              </a:ext>
            </a:extLst>
          </p:cNvPr>
          <p:cNvSpPr>
            <a:spLocks noGrp="1"/>
          </p:cNvSpPr>
          <p:nvPr>
            <p:ph idx="1"/>
          </p:nvPr>
        </p:nvSpPr>
        <p:spPr/>
        <p:txBody>
          <a:bodyPr/>
          <a:lstStyle/>
          <a:p>
            <a:endParaRPr lang="en-US"/>
          </a:p>
        </p:txBody>
      </p:sp>
      <p:sp>
        <p:nvSpPr>
          <p:cNvPr id="4" name="Rectangle 2">
            <a:extLst>
              <a:ext uri="{FF2B5EF4-FFF2-40B4-BE49-F238E27FC236}">
                <a16:creationId xmlns:a16="http://schemas.microsoft.com/office/drawing/2014/main" id="{37C0966D-684E-4112-8B94-C61749821FCA}"/>
              </a:ext>
            </a:extLst>
          </p:cNvPr>
          <p:cNvSpPr>
            <a:spLocks noChangeArrowheads="1"/>
          </p:cNvSpPr>
          <p:nvPr/>
        </p:nvSpPr>
        <p:spPr bwMode="auto">
          <a:xfrm>
            <a:off x="457200" y="2133600"/>
            <a:ext cx="76200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dirty="0">
                <a:solidFill>
                  <a:srgbClr val="FFFFFF"/>
                </a:solidFill>
              </a:rPr>
              <a:t>In scientific writing, when you want the meaning of “because,” write </a:t>
            </a:r>
            <a:r>
              <a:rPr lang="en-US" altLang="en-US" i="1" dirty="0">
                <a:solidFill>
                  <a:srgbClr val="FFFFFF"/>
                </a:solidFill>
              </a:rPr>
              <a:t>because, </a:t>
            </a:r>
            <a:r>
              <a:rPr lang="en-US" altLang="en-US" dirty="0">
                <a:solidFill>
                  <a:srgbClr val="FFFFFF"/>
                </a:solidFill>
              </a:rPr>
              <a:t>not </a:t>
            </a:r>
            <a:r>
              <a:rPr lang="en-US" altLang="en-US" i="1" dirty="0">
                <a:solidFill>
                  <a:srgbClr val="FFFFFF"/>
                </a:solidFill>
              </a:rPr>
              <a:t>as</a:t>
            </a:r>
            <a:endParaRPr lang="en-US" altLang="en-US" dirty="0">
              <a:solidFill>
                <a:srgbClr val="FFFFFF"/>
              </a:solidFill>
            </a:endParaRPr>
          </a:p>
        </p:txBody>
      </p:sp>
    </p:spTree>
    <p:extLst>
      <p:ext uri="{BB962C8B-B14F-4D97-AF65-F5344CB8AC3E}">
        <p14:creationId xmlns:p14="http://schemas.microsoft.com/office/powerpoint/2010/main" val="422954693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EB4A7-576E-43E8-A730-FC65487467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84D7BD-BAFA-4BD8-AD24-AEB22D542E0A}"/>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1C6F818F-8E23-4A83-A2E5-7425F18FB612}"/>
              </a:ext>
            </a:extLst>
          </p:cNvPr>
          <p:cNvSpPr txBox="1">
            <a:spLocks/>
          </p:cNvSpPr>
          <p:nvPr/>
        </p:nvSpPr>
        <p:spPr>
          <a:xfrm>
            <a:off x="152400" y="2362200"/>
            <a:ext cx="7543800" cy="954088"/>
          </a:xfrm>
          <a:prstGeom prst="rect">
            <a:avLst/>
          </a:prstGeom>
        </p:spPr>
        <p:txBody>
          <a:bodyPr wrap="square">
            <a:spAutoFit/>
          </a:bodyPr>
          <a:lstStyle>
            <a:defPPr marR="0" algn="l" rtl="0">
              <a:lnSpc>
                <a:spcPct val="100000"/>
              </a:lnSpc>
              <a:spcBef>
                <a:spcPts val="0"/>
              </a:spcBef>
              <a:spcAft>
                <a:spcPts val="0"/>
              </a:spcAft>
            </a:defPPr>
            <a:lvl1pPr algn="l" rtl="0" eaLnBrk="0" fontAlgn="base" hangingPunct="0">
              <a:spcBef>
                <a:spcPct val="0"/>
              </a:spcBef>
              <a:spcAft>
                <a:spcPct val="0"/>
              </a:spcAft>
              <a:defRPr sz="2800" b="1">
                <a:solidFill>
                  <a:schemeClr val="bg1"/>
                </a:solidFill>
                <a:latin typeface="Calibri" panose="020F0502020204030204" pitchFamily="34" charset="0"/>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en-US" kern="0" dirty="0">
                <a:solidFill>
                  <a:srgbClr val="FFFFFF"/>
                </a:solidFill>
              </a:rPr>
              <a:t>In scientific writing, you should place a comma </a:t>
            </a:r>
            <a:br>
              <a:rPr lang="en-US" kern="0" dirty="0">
                <a:solidFill>
                  <a:srgbClr val="FFFFFF"/>
                </a:solidFill>
              </a:rPr>
            </a:br>
            <a:r>
              <a:rPr lang="en-US" kern="0" dirty="0">
                <a:solidFill>
                  <a:srgbClr val="FFFFFF"/>
                </a:solidFill>
              </a:rPr>
              <a:t>after an introductory phrase or clause</a:t>
            </a:r>
          </a:p>
        </p:txBody>
      </p:sp>
    </p:spTree>
    <p:extLst>
      <p:ext uri="{BB962C8B-B14F-4D97-AF65-F5344CB8AC3E}">
        <p14:creationId xmlns:p14="http://schemas.microsoft.com/office/powerpoint/2010/main" val="377769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FCCC-BE88-4A10-B6BF-2D5A803E51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0D5A440-5E37-47DF-BD72-A30CF5AEBED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E6CCF3B-2EA2-44DC-9E61-81DA400FF248}"/>
              </a:ext>
            </a:extLst>
          </p:cNvPr>
          <p:cNvPicPr>
            <a:picLocks noChangeAspect="1"/>
          </p:cNvPicPr>
          <p:nvPr/>
        </p:nvPicPr>
        <p:blipFill>
          <a:blip r:embed="rId3"/>
          <a:stretch>
            <a:fillRect/>
          </a:stretch>
        </p:blipFill>
        <p:spPr>
          <a:xfrm>
            <a:off x="583086" y="2032443"/>
            <a:ext cx="4621169" cy="755970"/>
          </a:xfrm>
          <a:prstGeom prst="rect">
            <a:avLst/>
          </a:prstGeom>
        </p:spPr>
      </p:pic>
    </p:spTree>
    <p:extLst>
      <p:ext uri="{BB962C8B-B14F-4D97-AF65-F5344CB8AC3E}">
        <p14:creationId xmlns:p14="http://schemas.microsoft.com/office/powerpoint/2010/main" val="382932305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0F49-4D60-44D4-8B5C-BF1011FCEF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06D1C3-150C-40F9-94EC-DF4580C571DD}"/>
              </a:ext>
            </a:extLst>
          </p:cNvPr>
          <p:cNvSpPr>
            <a:spLocks noGrp="1"/>
          </p:cNvSpPr>
          <p:nvPr>
            <p:ph idx="1"/>
          </p:nvPr>
        </p:nvSpPr>
        <p:spPr/>
        <p:txBody>
          <a:bodyPr/>
          <a:lstStyle/>
          <a:p>
            <a:endParaRPr lang="en-US"/>
          </a:p>
        </p:txBody>
      </p:sp>
      <p:sp>
        <p:nvSpPr>
          <p:cNvPr id="8" name="TextBox 7">
            <a:extLst>
              <a:ext uri="{FF2B5EF4-FFF2-40B4-BE49-F238E27FC236}">
                <a16:creationId xmlns:a16="http://schemas.microsoft.com/office/drawing/2014/main" id="{79321753-3714-48BD-B132-EE757D2D7873}"/>
              </a:ext>
            </a:extLst>
          </p:cNvPr>
          <p:cNvSpPr txBox="1">
            <a:spLocks noChangeArrowheads="1"/>
          </p:cNvSpPr>
          <p:nvPr/>
        </p:nvSpPr>
        <p:spPr bwMode="auto">
          <a:xfrm>
            <a:off x="6553200" y="1940718"/>
            <a:ext cx="1705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who are they?</a:t>
            </a:r>
          </a:p>
        </p:txBody>
      </p:sp>
      <p:sp>
        <p:nvSpPr>
          <p:cNvPr id="9" name="TextBox 8">
            <a:extLst>
              <a:ext uri="{FF2B5EF4-FFF2-40B4-BE49-F238E27FC236}">
                <a16:creationId xmlns:a16="http://schemas.microsoft.com/office/drawing/2014/main" id="{6495C274-BEEE-4310-8205-6CF1AC1F76F3}"/>
              </a:ext>
            </a:extLst>
          </p:cNvPr>
          <p:cNvSpPr txBox="1">
            <a:spLocks noChangeArrowheads="1"/>
          </p:cNvSpPr>
          <p:nvPr/>
        </p:nvSpPr>
        <p:spPr bwMode="auto">
          <a:xfrm>
            <a:off x="6553200" y="3217068"/>
            <a:ext cx="23578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what do they know?</a:t>
            </a:r>
          </a:p>
        </p:txBody>
      </p:sp>
      <p:pic>
        <p:nvPicPr>
          <p:cNvPr id="10" name="Picture 2" descr="http://upload.wikimedia.org/wikipedia/commons/4/48/Gathering_at_HofbCTBTO_International_Scientific_Studies_2009_-_day_2urg_Reception_-_Flickr_-_The_Official_CTBTO_Photostream.jpg">
            <a:extLst>
              <a:ext uri="{FF2B5EF4-FFF2-40B4-BE49-F238E27FC236}">
                <a16:creationId xmlns:a16="http://schemas.microsoft.com/office/drawing/2014/main" id="{DAD75BE7-C982-4DAD-95F0-7CB475260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51" t="14345" r="15773"/>
          <a:stretch/>
        </p:blipFill>
        <p:spPr bwMode="auto">
          <a:xfrm>
            <a:off x="0" y="699293"/>
            <a:ext cx="6413500" cy="5459413"/>
          </a:xfrm>
          <a:prstGeom prst="rect">
            <a:avLst/>
          </a:prstGeom>
          <a:noFill/>
          <a:ln w="9525">
            <a:solidFill>
              <a:srgbClr val="FFFFFF">
                <a:lumMod val="95000"/>
              </a:srgbClr>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5">
            <a:extLst>
              <a:ext uri="{FF2B5EF4-FFF2-40B4-BE49-F238E27FC236}">
                <a16:creationId xmlns:a16="http://schemas.microsoft.com/office/drawing/2014/main" id="{F882A5DF-CAAB-4197-8D27-861E81949D92}"/>
              </a:ext>
            </a:extLst>
          </p:cNvPr>
          <p:cNvSpPr txBox="1">
            <a:spLocks noChangeArrowheads="1"/>
          </p:cNvSpPr>
          <p:nvPr/>
        </p:nvSpPr>
        <p:spPr bwMode="auto">
          <a:xfrm>
            <a:off x="6553200" y="4512468"/>
            <a:ext cx="25475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chemeClr val="bg1"/>
                </a:solidFill>
                <a:effectLst/>
                <a:uLnTx/>
                <a:uFillTx/>
                <a:latin typeface="Calibri" panose="020F0502020204030204" pitchFamily="34" charset="0"/>
                <a:ea typeface="+mn-ea"/>
                <a:cs typeface="Arial" panose="020B0604020202020204" pitchFamily="34" charset="0"/>
              </a:rPr>
              <a:t>why are they reading?</a:t>
            </a:r>
          </a:p>
        </p:txBody>
      </p:sp>
    </p:spTree>
    <p:extLst>
      <p:ext uri="{BB962C8B-B14F-4D97-AF65-F5344CB8AC3E}">
        <p14:creationId xmlns:p14="http://schemas.microsoft.com/office/powerpoint/2010/main" val="5962161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56521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400" b="1" dirty="0">
                <a:solidFill>
                  <a:srgbClr val="FFFFFF"/>
                </a:solidFill>
                <a:latin typeface="Calibri" panose="020F0502020204030204" pitchFamily="34" charset="0"/>
              </a:rPr>
              <a:t>What expectations does an audience have for the incorporation of an illustration?</a:t>
            </a:r>
            <a:endParaRPr kumimoji="0" lang="en-US" altLang="en-US" sz="2400" b="1" i="0" u="none" strike="noStrike" kern="0" cap="none" spc="0" normalizeH="0" baseline="0" noProof="0" dirty="0">
              <a:ln>
                <a:noFill/>
              </a:ln>
              <a:solidFill>
                <a:srgbClr val="FFFFFF"/>
              </a:solidFill>
              <a:effectLst/>
              <a:uLnTx/>
              <a:uFillTx/>
              <a:latin typeface="Calibri" panose="020F0502020204030204" pitchFamily="34" charset="0"/>
              <a:sym typeface="Arial"/>
              <a:rtl val="0"/>
            </a:endParaRPr>
          </a:p>
        </p:txBody>
      </p:sp>
    </p:spTree>
    <p:extLst>
      <p:ext uri="{BB962C8B-B14F-4D97-AF65-F5344CB8AC3E}">
        <p14:creationId xmlns:p14="http://schemas.microsoft.com/office/powerpoint/2010/main" val="329147249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8E6AF4D-204B-4DBF-A45E-78C2AE779AD9}"/>
              </a:ext>
            </a:extLst>
          </p:cNvPr>
          <p:cNvSpPr>
            <a:spLocks noChangeArrowheads="1"/>
          </p:cNvSpPr>
          <p:nvPr/>
        </p:nvSpPr>
        <p:spPr bwMode="auto">
          <a:xfrm>
            <a:off x="1120775" y="5664200"/>
            <a:ext cx="7126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spcBef>
                <a:spcPct val="20000"/>
              </a:spcBef>
              <a:tabLst>
                <a:tab pos="0" algn="l"/>
              </a:tabLst>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Lst>
              <a:defRPr sz="2000">
                <a:solidFill>
                  <a:schemeClr val="tx1"/>
                </a:solidFill>
                <a:latin typeface="Calibri" panose="020F0502020204030204" pitchFamily="34" charset="0"/>
              </a:defRPr>
            </a:lvl9pPr>
          </a:lstStyle>
          <a:p>
            <a:pPr>
              <a:lnSpc>
                <a:spcPct val="97000"/>
              </a:lnSpc>
              <a:spcBef>
                <a:spcPct val="0"/>
              </a:spcBef>
            </a:pPr>
            <a:r>
              <a:rPr lang="en-US" altLang="en-US" sz="1800">
                <a:solidFill>
                  <a:srgbClr val="FFFFFF"/>
                </a:solidFill>
              </a:rPr>
              <a:t>Figure 4. Title of figure [3]. Some formats allow you extra sentences </a:t>
            </a:r>
            <a:br>
              <a:rPr lang="en-US" altLang="en-US" sz="1800">
                <a:solidFill>
                  <a:srgbClr val="FFFFFF"/>
                </a:solidFill>
              </a:rPr>
            </a:br>
            <a:r>
              <a:rPr lang="en-US" altLang="en-US" sz="1800">
                <a:solidFill>
                  <a:srgbClr val="FFFFFF"/>
                </a:solidFill>
              </a:rPr>
              <a:t>to explain unusual details. Our format is one such format. </a:t>
            </a:r>
          </a:p>
        </p:txBody>
      </p:sp>
      <p:pic>
        <p:nvPicPr>
          <p:cNvPr id="352259" name="Picture 7">
            <a:extLst>
              <a:ext uri="{FF2B5EF4-FFF2-40B4-BE49-F238E27FC236}">
                <a16:creationId xmlns:a16="http://schemas.microsoft.com/office/drawing/2014/main" id="{77400141-3751-41B5-8E14-71840CFDD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54" b="2991"/>
          <a:stretch>
            <a:fillRect/>
          </a:stretch>
        </p:blipFill>
        <p:spPr bwMode="auto">
          <a:xfrm>
            <a:off x="381000" y="3124200"/>
            <a:ext cx="85344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
            <a:extLst>
              <a:ext uri="{FF2B5EF4-FFF2-40B4-BE49-F238E27FC236}">
                <a16:creationId xmlns:a16="http://schemas.microsoft.com/office/drawing/2014/main" id="{7107C031-CE23-41E9-B578-4EDA3FA33B6F}"/>
              </a:ext>
            </a:extLst>
          </p:cNvPr>
          <p:cNvGrpSpPr>
            <a:grpSpLocks/>
          </p:cNvGrpSpPr>
          <p:nvPr/>
        </p:nvGrpSpPr>
        <p:grpSpPr bwMode="auto">
          <a:xfrm>
            <a:off x="381000" y="1295400"/>
            <a:ext cx="8763000" cy="1752600"/>
            <a:chOff x="381000" y="1295400"/>
            <a:chExt cx="8763000" cy="1752600"/>
          </a:xfrm>
        </p:grpSpPr>
        <p:sp>
          <p:nvSpPr>
            <p:cNvPr id="352266" name="Rectangle 3" descr="Light horizontal">
              <a:extLst>
                <a:ext uri="{FF2B5EF4-FFF2-40B4-BE49-F238E27FC236}">
                  <a16:creationId xmlns:a16="http://schemas.microsoft.com/office/drawing/2014/main" id="{5D4B9A47-EDE2-4F72-A373-70960A57F882}"/>
                </a:ext>
              </a:extLst>
            </p:cNvPr>
            <p:cNvSpPr>
              <a:spLocks noChangeArrowheads="1"/>
            </p:cNvSpPr>
            <p:nvPr/>
          </p:nvSpPr>
          <p:spPr bwMode="auto">
            <a:xfrm>
              <a:off x="381000" y="1524000"/>
              <a:ext cx="8458200" cy="1447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2000">
                <a:solidFill>
                  <a:srgbClr val="FFFFFF"/>
                </a:solidFill>
              </a:endParaRPr>
            </a:p>
          </p:txBody>
        </p:sp>
        <p:sp>
          <p:nvSpPr>
            <p:cNvPr id="352267" name="Rectangle 4">
              <a:extLst>
                <a:ext uri="{FF2B5EF4-FFF2-40B4-BE49-F238E27FC236}">
                  <a16:creationId xmlns:a16="http://schemas.microsoft.com/office/drawing/2014/main" id="{1A4EB054-C1CC-4A94-93B2-E4EA26A08533}"/>
                </a:ext>
              </a:extLst>
            </p:cNvPr>
            <p:cNvSpPr>
              <a:spLocks noChangeArrowheads="1"/>
            </p:cNvSpPr>
            <p:nvPr/>
          </p:nvSpPr>
          <p:spPr bwMode="auto">
            <a:xfrm>
              <a:off x="4038600" y="1905001"/>
              <a:ext cx="2438400" cy="292259"/>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7000"/>
                </a:lnSpc>
                <a:spcBef>
                  <a:spcPct val="0"/>
                </a:spcBef>
              </a:pPr>
              <a:r>
                <a:rPr lang="en-US" altLang="en-US" sz="1800">
                  <a:solidFill>
                    <a:srgbClr val="003399"/>
                  </a:solidFill>
                </a:rPr>
                <a:t>..., as shown in Figure 4.</a:t>
              </a:r>
            </a:p>
          </p:txBody>
        </p:sp>
        <p:sp>
          <p:nvSpPr>
            <p:cNvPr id="352268" name="Rectangle 5" descr="Light horizontal">
              <a:extLst>
                <a:ext uri="{FF2B5EF4-FFF2-40B4-BE49-F238E27FC236}">
                  <a16:creationId xmlns:a16="http://schemas.microsoft.com/office/drawing/2014/main" id="{E4D9BC27-2D78-4305-87C3-27779E00CA65}"/>
                </a:ext>
              </a:extLst>
            </p:cNvPr>
            <p:cNvSpPr>
              <a:spLocks noChangeArrowheads="1"/>
            </p:cNvSpPr>
            <p:nvPr/>
          </p:nvSpPr>
          <p:spPr bwMode="auto">
            <a:xfrm>
              <a:off x="990600" y="1295400"/>
              <a:ext cx="7848600" cy="3810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2000">
                <a:solidFill>
                  <a:srgbClr val="FFFFFF"/>
                </a:solidFill>
              </a:endParaRPr>
            </a:p>
          </p:txBody>
        </p:sp>
        <p:sp useBgFill="1">
          <p:nvSpPr>
            <p:cNvPr id="352269" name="Rectangle 8">
              <a:extLst>
                <a:ext uri="{FF2B5EF4-FFF2-40B4-BE49-F238E27FC236}">
                  <a16:creationId xmlns:a16="http://schemas.microsoft.com/office/drawing/2014/main" id="{5869AF53-91FC-4222-9F24-92296FA03956}"/>
                </a:ext>
              </a:extLst>
            </p:cNvPr>
            <p:cNvSpPr>
              <a:spLocks noChangeArrowheads="1"/>
            </p:cNvSpPr>
            <p:nvPr/>
          </p:nvSpPr>
          <p:spPr bwMode="auto">
            <a:xfrm>
              <a:off x="6705600" y="2743200"/>
              <a:ext cx="2438400" cy="3048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2000">
                <a:solidFill>
                  <a:srgbClr val="FFFFFF"/>
                </a:solidFill>
              </a:endParaRPr>
            </a:p>
          </p:txBody>
        </p:sp>
      </p:grpSp>
      <p:grpSp>
        <p:nvGrpSpPr>
          <p:cNvPr id="75781" name="Group 3">
            <a:extLst>
              <a:ext uri="{FF2B5EF4-FFF2-40B4-BE49-F238E27FC236}">
                <a16:creationId xmlns:a16="http://schemas.microsoft.com/office/drawing/2014/main" id="{1EFE988E-2648-46CF-A6B5-5264120B618B}"/>
              </a:ext>
            </a:extLst>
          </p:cNvPr>
          <p:cNvGrpSpPr>
            <a:grpSpLocks/>
          </p:cNvGrpSpPr>
          <p:nvPr/>
        </p:nvGrpSpPr>
        <p:grpSpPr bwMode="auto">
          <a:xfrm>
            <a:off x="76200" y="111125"/>
            <a:ext cx="8839200" cy="6975475"/>
            <a:chOff x="76200" y="111125"/>
            <a:chExt cx="8839200" cy="6975475"/>
          </a:xfrm>
        </p:grpSpPr>
        <p:sp>
          <p:nvSpPr>
            <p:cNvPr id="352262" name="Rectangle 6">
              <a:extLst>
                <a:ext uri="{FF2B5EF4-FFF2-40B4-BE49-F238E27FC236}">
                  <a16:creationId xmlns:a16="http://schemas.microsoft.com/office/drawing/2014/main" id="{176C381A-EE8C-40B3-8C3A-D5D9A7EC15EA}"/>
                </a:ext>
              </a:extLst>
            </p:cNvPr>
            <p:cNvSpPr>
              <a:spLocks noChangeArrowheads="1"/>
            </p:cNvSpPr>
            <p:nvPr/>
          </p:nvSpPr>
          <p:spPr bwMode="auto">
            <a:xfrm>
              <a:off x="76200" y="111125"/>
              <a:ext cx="88392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a:solidFill>
                    <a:srgbClr val="FFFFFF"/>
                  </a:solidFill>
                </a:rPr>
                <a:t>Each illustration should be introduced by name, captioned, explained, and properly placed</a:t>
              </a:r>
              <a:endParaRPr lang="en-US" altLang="en-US">
                <a:solidFill>
                  <a:srgbClr val="FFFFFF"/>
                </a:solidFill>
              </a:endParaRPr>
            </a:p>
          </p:txBody>
        </p:sp>
        <p:grpSp>
          <p:nvGrpSpPr>
            <p:cNvPr id="352263" name="Group 2">
              <a:extLst>
                <a:ext uri="{FF2B5EF4-FFF2-40B4-BE49-F238E27FC236}">
                  <a16:creationId xmlns:a16="http://schemas.microsoft.com/office/drawing/2014/main" id="{12E50898-5C13-450D-AF03-7F3162F8FF40}"/>
                </a:ext>
              </a:extLst>
            </p:cNvPr>
            <p:cNvGrpSpPr>
              <a:grpSpLocks/>
            </p:cNvGrpSpPr>
            <p:nvPr/>
          </p:nvGrpSpPr>
          <p:grpSpPr bwMode="auto">
            <a:xfrm>
              <a:off x="381000" y="6400800"/>
              <a:ext cx="8458200" cy="685800"/>
              <a:chOff x="381000" y="6400800"/>
              <a:chExt cx="8458200" cy="685800"/>
            </a:xfrm>
          </p:grpSpPr>
          <p:sp>
            <p:nvSpPr>
              <p:cNvPr id="352264" name="Rectangle 9" descr="Light horizontal">
                <a:extLst>
                  <a:ext uri="{FF2B5EF4-FFF2-40B4-BE49-F238E27FC236}">
                    <a16:creationId xmlns:a16="http://schemas.microsoft.com/office/drawing/2014/main" id="{27295AF2-1074-46AA-B7D0-1EDD27AEA729}"/>
                  </a:ext>
                </a:extLst>
              </p:cNvPr>
              <p:cNvSpPr>
                <a:spLocks noChangeArrowheads="1"/>
              </p:cNvSpPr>
              <p:nvPr/>
            </p:nvSpPr>
            <p:spPr bwMode="auto">
              <a:xfrm>
                <a:off x="381000" y="6629400"/>
                <a:ext cx="8458200" cy="4572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2000">
                  <a:solidFill>
                    <a:srgbClr val="FFFFFF"/>
                  </a:solidFill>
                </a:endParaRPr>
              </a:p>
            </p:txBody>
          </p:sp>
          <p:sp>
            <p:nvSpPr>
              <p:cNvPr id="352265" name="Rectangle 10" descr="Light horizontal">
                <a:extLst>
                  <a:ext uri="{FF2B5EF4-FFF2-40B4-BE49-F238E27FC236}">
                    <a16:creationId xmlns:a16="http://schemas.microsoft.com/office/drawing/2014/main" id="{FB26A4D9-4CA7-4DDC-8949-487995A36F38}"/>
                  </a:ext>
                </a:extLst>
              </p:cNvPr>
              <p:cNvSpPr>
                <a:spLocks noChangeArrowheads="1"/>
              </p:cNvSpPr>
              <p:nvPr/>
            </p:nvSpPr>
            <p:spPr bwMode="auto">
              <a:xfrm>
                <a:off x="990600" y="6400800"/>
                <a:ext cx="7848600" cy="3810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defRPr sz="2400" b="1">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2000">
                  <a:solidFill>
                    <a:srgbClr val="FFFFFF"/>
                  </a:solidFill>
                </a:endParaRPr>
              </a:p>
            </p:txBody>
          </p:sp>
        </p:grpSp>
      </p:grpSp>
    </p:spTree>
    <p:extLst>
      <p:ext uri="{BB962C8B-B14F-4D97-AF65-F5344CB8AC3E}">
        <p14:creationId xmlns:p14="http://schemas.microsoft.com/office/powerpoint/2010/main" val="2120019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195943" y="1230087"/>
            <a:ext cx="56521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altLang="en-US" sz="2400" b="1" dirty="0">
                <a:solidFill>
                  <a:srgbClr val="FFFFFF"/>
                </a:solidFill>
                <a:latin typeface="Calibri" panose="020F0502020204030204" pitchFamily="34" charset="0"/>
              </a:rPr>
              <a:t>What expectations does an audience have for the incorporation of an equation?</a:t>
            </a:r>
            <a:endParaRPr kumimoji="0" lang="en-US" altLang="en-US" sz="2400" b="1" i="0" u="none" strike="noStrike" kern="0" cap="none" spc="0" normalizeH="0" baseline="0" noProof="0" dirty="0">
              <a:ln>
                <a:noFill/>
              </a:ln>
              <a:solidFill>
                <a:srgbClr val="FFFFFF"/>
              </a:solidFill>
              <a:effectLst/>
              <a:uLnTx/>
              <a:uFillTx/>
              <a:latin typeface="Calibri" panose="020F0502020204030204" pitchFamily="34" charset="0"/>
              <a:sym typeface="Arial"/>
              <a:rtl val="0"/>
            </a:endParaRPr>
          </a:p>
        </p:txBody>
      </p:sp>
    </p:spTree>
    <p:extLst>
      <p:ext uri="{BB962C8B-B14F-4D97-AF65-F5344CB8AC3E}">
        <p14:creationId xmlns:p14="http://schemas.microsoft.com/office/powerpoint/2010/main" val="53162606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830AD6B8-CD90-4C16-A313-31DD537F0D80}"/>
              </a:ext>
            </a:extLst>
          </p:cNvPr>
          <p:cNvSpPr>
            <a:spLocks noGrp="1" noChangeArrowheads="1"/>
          </p:cNvSpPr>
          <p:nvPr>
            <p:ph type="title"/>
          </p:nvPr>
        </p:nvSpPr>
        <p:spPr>
          <a:xfrm>
            <a:off x="219075" y="120650"/>
            <a:ext cx="7170738" cy="887413"/>
          </a:xfrm>
        </p:spPr>
        <p:txBody>
          <a:bodyPr/>
          <a:lstStyle/>
          <a:p>
            <a:pPr algn="l" eaLnBrk="1" hangingPunct="1">
              <a:lnSpc>
                <a:spcPct val="97000"/>
              </a:lnSpc>
            </a:pPr>
            <a:r>
              <a:rPr lang="en-US" altLang="en-US" sz="2800" b="1">
                <a:solidFill>
                  <a:schemeClr val="bg1"/>
                </a:solidFill>
                <a:latin typeface="Calibri" panose="020F0502020204030204" pitchFamily="34" charset="0"/>
                <a:cs typeface="Calibri" panose="020F0502020204030204" pitchFamily="34" charset="0"/>
              </a:rPr>
              <a:t>While illustrations appear after the paragraph, </a:t>
            </a:r>
            <a:br>
              <a:rPr lang="en-US" altLang="en-US" sz="2800" b="1">
                <a:solidFill>
                  <a:schemeClr val="bg1"/>
                </a:solidFill>
                <a:latin typeface="Calibri" panose="020F0502020204030204" pitchFamily="34" charset="0"/>
                <a:cs typeface="Calibri" panose="020F0502020204030204" pitchFamily="34" charset="0"/>
              </a:rPr>
            </a:br>
            <a:r>
              <a:rPr lang="en-US" altLang="en-US" sz="2800" b="1">
                <a:solidFill>
                  <a:schemeClr val="bg1"/>
                </a:solidFill>
                <a:latin typeface="Calibri" panose="020F0502020204030204" pitchFamily="34" charset="0"/>
                <a:cs typeface="Calibri" panose="020F0502020204030204" pitchFamily="34" charset="0"/>
              </a:rPr>
              <a:t>equations appear within the paragraph</a:t>
            </a:r>
            <a:endParaRPr lang="en-US" altLang="en-US" sz="4800" b="1">
              <a:solidFill>
                <a:schemeClr val="bg1"/>
              </a:solidFill>
              <a:latin typeface="Calibri" panose="020F0502020204030204" pitchFamily="34" charset="0"/>
              <a:cs typeface="Calibri" panose="020F0502020204030204" pitchFamily="34" charset="0"/>
            </a:endParaRPr>
          </a:p>
        </p:txBody>
      </p:sp>
      <p:sp>
        <p:nvSpPr>
          <p:cNvPr id="397315" name="Text Box 3">
            <a:extLst>
              <a:ext uri="{FF2B5EF4-FFF2-40B4-BE49-F238E27FC236}">
                <a16:creationId xmlns:a16="http://schemas.microsoft.com/office/drawing/2014/main" id="{02541327-1245-4DBA-9766-BA853E928C6C}"/>
              </a:ext>
            </a:extLst>
          </p:cNvPr>
          <p:cNvSpPr txBox="1">
            <a:spLocks noChangeArrowheads="1"/>
          </p:cNvSpPr>
          <p:nvPr/>
        </p:nvSpPr>
        <p:spPr bwMode="auto">
          <a:xfrm>
            <a:off x="838200" y="1981200"/>
            <a:ext cx="7102475"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sz="2400">
                <a:solidFill>
                  <a:srgbClr val="FFFFFF"/>
                </a:solidFill>
              </a:rPr>
              <a:t>The strain, </a:t>
            </a:r>
            <a:r>
              <a:rPr lang="en-US" altLang="en-US">
                <a:solidFill>
                  <a:srgbClr val="FFFFFF"/>
                </a:solidFill>
                <a:sym typeface="Symbol" panose="05050102010706020507" pitchFamily="18" charset="2"/>
              </a:rPr>
              <a:t></a:t>
            </a:r>
            <a:r>
              <a:rPr lang="en-US" altLang="en-US" sz="2400">
                <a:solidFill>
                  <a:srgbClr val="FFFFFF"/>
                </a:solidFill>
                <a:sym typeface="Symbol" panose="05050102010706020507" pitchFamily="18" charset="2"/>
              </a:rPr>
              <a:t>, was found from equation 1:</a:t>
            </a:r>
            <a:r>
              <a:rPr lang="en-US" altLang="en-US" sz="2400">
                <a:solidFill>
                  <a:srgbClr val="FFFFFF"/>
                </a:solidFill>
              </a:rPr>
              <a:t> </a:t>
            </a:r>
          </a:p>
          <a:p>
            <a:endParaRPr lang="en-US" altLang="en-US" sz="2400">
              <a:solidFill>
                <a:srgbClr val="FFFFFF"/>
              </a:solidFill>
            </a:endParaRPr>
          </a:p>
          <a:p>
            <a:endParaRPr lang="en-US" altLang="en-US" sz="2400">
              <a:solidFill>
                <a:srgbClr val="FFFFFF"/>
              </a:solidFill>
            </a:endParaRPr>
          </a:p>
          <a:p>
            <a:endParaRPr lang="en-US" altLang="en-US" sz="2400">
              <a:solidFill>
                <a:srgbClr val="FFFFFF"/>
              </a:solidFill>
            </a:endParaRPr>
          </a:p>
          <a:p>
            <a:pPr>
              <a:spcBef>
                <a:spcPct val="50000"/>
              </a:spcBef>
            </a:pPr>
            <a:r>
              <a:rPr lang="en-US" altLang="en-US" sz="2400">
                <a:solidFill>
                  <a:srgbClr val="FFFFFF"/>
                </a:solidFill>
              </a:rPr>
              <a:t>where </a:t>
            </a:r>
            <a:r>
              <a:rPr lang="en-US" altLang="en-US">
                <a:solidFill>
                  <a:srgbClr val="FFFFFF"/>
                </a:solidFill>
                <a:sym typeface="Symbol" panose="05050102010706020507" pitchFamily="18" charset="2"/>
              </a:rPr>
              <a:t></a:t>
            </a:r>
            <a:r>
              <a:rPr lang="en-US" altLang="en-US" sz="2400">
                <a:solidFill>
                  <a:srgbClr val="FFFFFF"/>
                </a:solidFill>
                <a:sym typeface="Symbol" panose="05050102010706020507" pitchFamily="18" charset="2"/>
              </a:rPr>
              <a:t> is the stress estimated by the computer code, and </a:t>
            </a:r>
            <a:r>
              <a:rPr lang="en-US" altLang="en-US" sz="2400" i="1">
                <a:solidFill>
                  <a:srgbClr val="FFFFFF"/>
                </a:solidFill>
                <a:sym typeface="Symbol" panose="05050102010706020507" pitchFamily="18" charset="2"/>
              </a:rPr>
              <a:t>E</a:t>
            </a:r>
            <a:r>
              <a:rPr lang="en-US" altLang="en-US" sz="2400">
                <a:solidFill>
                  <a:srgbClr val="FFFFFF"/>
                </a:solidFill>
                <a:sym typeface="Symbol" panose="05050102010706020507" pitchFamily="18" charset="2"/>
              </a:rPr>
              <a:t> is the modulus of elasticity of aluminum. </a:t>
            </a:r>
          </a:p>
        </p:txBody>
      </p:sp>
      <p:grpSp>
        <p:nvGrpSpPr>
          <p:cNvPr id="397316" name="Group 4">
            <a:extLst>
              <a:ext uri="{FF2B5EF4-FFF2-40B4-BE49-F238E27FC236}">
                <a16:creationId xmlns:a16="http://schemas.microsoft.com/office/drawing/2014/main" id="{295EB8ED-2E31-4361-B4EA-8DFFADD75A0D}"/>
              </a:ext>
            </a:extLst>
          </p:cNvPr>
          <p:cNvGrpSpPr>
            <a:grpSpLocks/>
          </p:cNvGrpSpPr>
          <p:nvPr/>
        </p:nvGrpSpPr>
        <p:grpSpPr bwMode="auto">
          <a:xfrm>
            <a:off x="3216275" y="2286000"/>
            <a:ext cx="4287838" cy="1282700"/>
            <a:chOff x="2026" y="1440"/>
            <a:chExt cx="2701" cy="808"/>
          </a:xfrm>
        </p:grpSpPr>
        <p:sp>
          <p:nvSpPr>
            <p:cNvPr id="397317" name="Rectangle 5">
              <a:extLst>
                <a:ext uri="{FF2B5EF4-FFF2-40B4-BE49-F238E27FC236}">
                  <a16:creationId xmlns:a16="http://schemas.microsoft.com/office/drawing/2014/main" id="{2805D451-B7D1-4595-B5B0-AC7639B39BDA}"/>
                </a:ext>
              </a:extLst>
            </p:cNvPr>
            <p:cNvSpPr>
              <a:spLocks noChangeArrowheads="1"/>
            </p:cNvSpPr>
            <p:nvPr/>
          </p:nvSpPr>
          <p:spPr bwMode="auto">
            <a:xfrm>
              <a:off x="3698" y="1440"/>
              <a:ext cx="1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endParaRPr lang="en-US" altLang="en-US">
                <a:solidFill>
                  <a:srgbClr val="FFFFFF"/>
                </a:solidFill>
              </a:endParaRPr>
            </a:p>
          </p:txBody>
        </p:sp>
        <p:sp>
          <p:nvSpPr>
            <p:cNvPr id="397318" name="Text Box 6">
              <a:extLst>
                <a:ext uri="{FF2B5EF4-FFF2-40B4-BE49-F238E27FC236}">
                  <a16:creationId xmlns:a16="http://schemas.microsoft.com/office/drawing/2014/main" id="{B5EE4A51-61FD-45AA-ACFF-DB4AF377C096}"/>
                </a:ext>
              </a:extLst>
            </p:cNvPr>
            <p:cNvSpPr txBox="1">
              <a:spLocks noChangeArrowheads="1"/>
            </p:cNvSpPr>
            <p:nvPr/>
          </p:nvSpPr>
          <p:spPr bwMode="auto">
            <a:xfrm>
              <a:off x="2026" y="1752"/>
              <a:ext cx="2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a:solidFill>
                    <a:srgbClr val="FFFFFF"/>
                  </a:solidFill>
                  <a:sym typeface="Symbol" panose="05050102010706020507" pitchFamily="18" charset="2"/>
                </a:rPr>
                <a:t></a:t>
              </a:r>
              <a:endParaRPr lang="en-US" altLang="en-US" sz="2400">
                <a:solidFill>
                  <a:srgbClr val="FFFFFF"/>
                </a:solidFill>
                <a:sym typeface="Symbol" panose="05050102010706020507" pitchFamily="18" charset="2"/>
              </a:endParaRPr>
            </a:p>
          </p:txBody>
        </p:sp>
        <p:sp>
          <p:nvSpPr>
            <p:cNvPr id="397319" name="Text Box 7">
              <a:extLst>
                <a:ext uri="{FF2B5EF4-FFF2-40B4-BE49-F238E27FC236}">
                  <a16:creationId xmlns:a16="http://schemas.microsoft.com/office/drawing/2014/main" id="{CED08040-6CCA-4308-BC0A-553913240FEF}"/>
                </a:ext>
              </a:extLst>
            </p:cNvPr>
            <p:cNvSpPr txBox="1">
              <a:spLocks noChangeArrowheads="1"/>
            </p:cNvSpPr>
            <p:nvPr/>
          </p:nvSpPr>
          <p:spPr bwMode="auto">
            <a:xfrm>
              <a:off x="2314" y="1800"/>
              <a:ext cx="21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sz="2400">
                  <a:solidFill>
                    <a:srgbClr val="FFFFFF"/>
                  </a:solidFill>
                </a:rPr>
                <a:t>=</a:t>
              </a:r>
            </a:p>
          </p:txBody>
        </p:sp>
        <p:sp>
          <p:nvSpPr>
            <p:cNvPr id="397320" name="Line 8">
              <a:extLst>
                <a:ext uri="{FF2B5EF4-FFF2-40B4-BE49-F238E27FC236}">
                  <a16:creationId xmlns:a16="http://schemas.microsoft.com/office/drawing/2014/main" id="{6564CF0D-EC3D-4F9C-860D-54D484603B5A}"/>
                </a:ext>
              </a:extLst>
            </p:cNvPr>
            <p:cNvSpPr>
              <a:spLocks noChangeShapeType="1"/>
            </p:cNvSpPr>
            <p:nvPr/>
          </p:nvSpPr>
          <p:spPr bwMode="auto">
            <a:xfrm>
              <a:off x="2650" y="1944"/>
              <a:ext cx="52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7321" name="Text Box 9">
              <a:extLst>
                <a:ext uri="{FF2B5EF4-FFF2-40B4-BE49-F238E27FC236}">
                  <a16:creationId xmlns:a16="http://schemas.microsoft.com/office/drawing/2014/main" id="{00FDFFA0-5BFB-4CD7-98F1-69A52E31C741}"/>
                </a:ext>
              </a:extLst>
            </p:cNvPr>
            <p:cNvSpPr txBox="1">
              <a:spLocks noChangeArrowheads="1"/>
            </p:cNvSpPr>
            <p:nvPr/>
          </p:nvSpPr>
          <p:spPr bwMode="auto">
            <a:xfrm>
              <a:off x="2772" y="1598"/>
              <a:ext cx="2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a:solidFill>
                    <a:srgbClr val="FFFFFF"/>
                  </a:solidFill>
                  <a:sym typeface="Symbol" panose="05050102010706020507" pitchFamily="18" charset="2"/>
                </a:rPr>
                <a:t></a:t>
              </a:r>
            </a:p>
          </p:txBody>
        </p:sp>
        <p:sp>
          <p:nvSpPr>
            <p:cNvPr id="397322" name="Text Box 10">
              <a:extLst>
                <a:ext uri="{FF2B5EF4-FFF2-40B4-BE49-F238E27FC236}">
                  <a16:creationId xmlns:a16="http://schemas.microsoft.com/office/drawing/2014/main" id="{D300948D-DD80-4E60-A5BA-CC0B0A44EF5C}"/>
                </a:ext>
              </a:extLst>
            </p:cNvPr>
            <p:cNvSpPr txBox="1">
              <a:spLocks noChangeArrowheads="1"/>
            </p:cNvSpPr>
            <p:nvPr/>
          </p:nvSpPr>
          <p:spPr bwMode="auto">
            <a:xfrm>
              <a:off x="2760" y="1957"/>
              <a:ext cx="21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sz="2400" i="1">
                  <a:solidFill>
                    <a:srgbClr val="FFFFFF"/>
                  </a:solidFill>
                  <a:sym typeface="Symbol" panose="05050102010706020507" pitchFamily="18" charset="2"/>
                </a:rPr>
                <a:t>E</a:t>
              </a:r>
            </a:p>
          </p:txBody>
        </p:sp>
        <p:sp>
          <p:nvSpPr>
            <p:cNvPr id="397323" name="Text Box 11">
              <a:extLst>
                <a:ext uri="{FF2B5EF4-FFF2-40B4-BE49-F238E27FC236}">
                  <a16:creationId xmlns:a16="http://schemas.microsoft.com/office/drawing/2014/main" id="{95693EA1-E139-4F14-ABBD-60BDCAC46267}"/>
                </a:ext>
              </a:extLst>
            </p:cNvPr>
            <p:cNvSpPr txBox="1">
              <a:spLocks noChangeArrowheads="1"/>
            </p:cNvSpPr>
            <p:nvPr/>
          </p:nvSpPr>
          <p:spPr bwMode="auto">
            <a:xfrm>
              <a:off x="4392" y="1777"/>
              <a:ext cx="3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sz="2400">
                  <a:solidFill>
                    <a:srgbClr val="FFFFFF"/>
                  </a:solidFill>
                </a:rPr>
                <a:t>(1)</a:t>
              </a:r>
            </a:p>
          </p:txBody>
        </p:sp>
        <p:sp>
          <p:nvSpPr>
            <p:cNvPr id="397324" name="Text Box 12">
              <a:extLst>
                <a:ext uri="{FF2B5EF4-FFF2-40B4-BE49-F238E27FC236}">
                  <a16:creationId xmlns:a16="http://schemas.microsoft.com/office/drawing/2014/main" id="{8707EF63-F0A3-4D81-A052-2B25098E5119}"/>
                </a:ext>
              </a:extLst>
            </p:cNvPr>
            <p:cNvSpPr txBox="1">
              <a:spLocks noChangeArrowheads="1"/>
            </p:cNvSpPr>
            <p:nvPr/>
          </p:nvSpPr>
          <p:spPr bwMode="auto">
            <a:xfrm>
              <a:off x="3226" y="1752"/>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r>
                <a:rPr lang="en-US" altLang="en-US" sz="2400">
                  <a:solidFill>
                    <a:srgbClr val="FFFFFF"/>
                  </a:solidFill>
                </a:rPr>
                <a:t>,</a:t>
              </a:r>
            </a:p>
          </p:txBody>
        </p:sp>
      </p:grpSp>
    </p:spTree>
    <p:extLst>
      <p:ext uri="{BB962C8B-B14F-4D97-AF65-F5344CB8AC3E}">
        <p14:creationId xmlns:p14="http://schemas.microsoft.com/office/powerpoint/2010/main" val="377698344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62000" y="24384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0" cap="none" spc="0" normalizeH="0" baseline="0" noProof="0">
                <a:ln>
                  <a:noFill/>
                </a:ln>
                <a:solidFill>
                  <a:srgbClr val="000000"/>
                </a:solidFill>
                <a:effectLst/>
                <a:uLnTx/>
                <a:uFillTx/>
                <a:latin typeface="Arial" panose="020B0604020202020204" pitchFamily="34" charset="0"/>
                <a:cs typeface="Arial"/>
                <a:sym typeface="Arial"/>
                <a:rtl val="0"/>
              </a:rPr>
              <a:t>Additional slides to address common questions from audience</a:t>
            </a:r>
          </a:p>
        </p:txBody>
      </p:sp>
      <p:sp>
        <p:nvSpPr>
          <p:cNvPr id="2" name="TextBox 1"/>
          <p:cNvSpPr txBox="1"/>
          <p:nvPr/>
        </p:nvSpPr>
        <p:spPr>
          <a:xfrm>
            <a:off x="44970" y="36703"/>
            <a:ext cx="8769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endParaRPr>
          </a:p>
        </p:txBody>
      </p:sp>
      <p:pic>
        <p:nvPicPr>
          <p:cNvPr id="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93" y="0"/>
            <a:ext cx="10725150"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152400" y="152400"/>
            <a:ext cx="5392503"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800" b="1">
                <a:solidFill>
                  <a:schemeClr val="tx1"/>
                </a:solidFill>
                <a:latin typeface="Calibri" panose="020F0502020204030204" pitchFamily="34" charset="0"/>
                <a:cs typeface="Arial" panose="020B0604020202020204" pitchFamily="34" charset="0"/>
              </a:defRPr>
            </a:lvl1pPr>
            <a:lvl2pPr marL="742950" indent="-285750">
              <a:defRPr sz="2800" b="1">
                <a:solidFill>
                  <a:schemeClr val="tx1"/>
                </a:solidFill>
                <a:latin typeface="Calibri" panose="020F0502020204030204" pitchFamily="34" charset="0"/>
                <a:cs typeface="Arial" panose="020B0604020202020204" pitchFamily="34" charset="0"/>
              </a:defRPr>
            </a:lvl2pPr>
            <a:lvl3pPr marL="1143000" indent="-228600">
              <a:defRPr sz="2800" b="1">
                <a:solidFill>
                  <a:schemeClr val="tx1"/>
                </a:solidFill>
                <a:latin typeface="Calibri" panose="020F0502020204030204" pitchFamily="34" charset="0"/>
                <a:cs typeface="Arial" panose="020B0604020202020204" pitchFamily="34" charset="0"/>
              </a:defRPr>
            </a:lvl3pPr>
            <a:lvl4pPr marL="1600200" indent="-228600">
              <a:defRPr sz="2800" b="1">
                <a:solidFill>
                  <a:schemeClr val="tx1"/>
                </a:solidFill>
                <a:latin typeface="Calibri" panose="020F0502020204030204" pitchFamily="34" charset="0"/>
                <a:cs typeface="Arial" panose="020B0604020202020204" pitchFamily="34" charset="0"/>
              </a:defRPr>
            </a:lvl4pPr>
            <a:lvl5pPr marL="2057400" indent="-228600">
              <a:defRPr sz="2800"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rPr>
              <a:t>Tutorial: Writing Reports </a:t>
            </a:r>
            <a:br>
              <a:rPr kumimoji="0" lang="en-US" altLang="en-US" sz="3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rPr>
            </a:br>
            <a:r>
              <a:rPr kumimoji="0" lang="en-US" altLang="en-US" sz="3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rPr>
              <a:t>in Engineering and Science</a:t>
            </a:r>
          </a:p>
        </p:txBody>
      </p:sp>
      <p:sp>
        <p:nvSpPr>
          <p:cNvPr id="3" name="TextBox 2">
            <a:extLst>
              <a:ext uri="{FF2B5EF4-FFF2-40B4-BE49-F238E27FC236}">
                <a16:creationId xmlns:a16="http://schemas.microsoft.com/office/drawing/2014/main" id="{A2AA2382-15D6-4267-99BA-49CA551929A5}"/>
              </a:ext>
            </a:extLst>
          </p:cNvPr>
          <p:cNvSpPr txBox="1"/>
          <p:nvPr/>
        </p:nvSpPr>
        <p:spPr>
          <a:xfrm>
            <a:off x="4411226" y="5707464"/>
            <a:ext cx="4402990"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Michael Alley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College of Engineering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cs typeface="Arial"/>
                <a:sym typeface="Arial"/>
                <a:rtl val="0"/>
              </a:rPr>
              <a:t>Pennsylvania State University</a:t>
            </a:r>
          </a:p>
        </p:txBody>
      </p:sp>
    </p:spTree>
    <p:extLst>
      <p:ext uri="{BB962C8B-B14F-4D97-AF65-F5344CB8AC3E}">
        <p14:creationId xmlns:p14="http://schemas.microsoft.com/office/powerpoint/2010/main" val="401660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576944" y="1404258"/>
            <a:ext cx="55081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en-US" sz="2800" b="1" dirty="0">
                <a:solidFill>
                  <a:srgbClr val="FFFFFF"/>
                </a:solidFill>
                <a:latin typeface="Calibri" panose="020F0502020204030204" pitchFamily="34" charset="0"/>
              </a:rPr>
              <a:t>What are the main purposes</a:t>
            </a:r>
            <a:br>
              <a:rPr lang="en-US" altLang="en-US" sz="2800" b="1" dirty="0">
                <a:solidFill>
                  <a:srgbClr val="FFFFFF"/>
                </a:solidFill>
                <a:latin typeface="Calibri" panose="020F0502020204030204" pitchFamily="34" charset="0"/>
              </a:rPr>
            </a:br>
            <a:r>
              <a:rPr lang="en-US" altLang="en-US" sz="2800" b="1" dirty="0">
                <a:solidFill>
                  <a:srgbClr val="FFFFFF"/>
                </a:solidFill>
                <a:latin typeface="Calibri" panose="020F0502020204030204" pitchFamily="34" charset="0"/>
              </a:rPr>
              <a:t>of engineering writing?</a:t>
            </a:r>
            <a:endParaRPr kumimoji="0" lang="en-US" altLang="en-US" sz="2800" b="1" i="0" u="none" strike="noStrike" kern="0" cap="none" spc="0" normalizeH="0" baseline="0" noProof="0" dirty="0">
              <a:ln>
                <a:noFill/>
              </a:ln>
              <a:solidFill>
                <a:srgbClr val="FFFFFF"/>
              </a:solidFill>
              <a:effectLst/>
              <a:uLnTx/>
              <a:uFillTx/>
              <a:latin typeface="Calibri" panose="020F0502020204030204" pitchFamily="34" charset="0"/>
              <a:sym typeface="Arial"/>
              <a:rtl val="0"/>
            </a:endParaRPr>
          </a:p>
        </p:txBody>
      </p:sp>
    </p:spTree>
    <p:extLst>
      <p:ext uri="{BB962C8B-B14F-4D97-AF65-F5344CB8AC3E}">
        <p14:creationId xmlns:p14="http://schemas.microsoft.com/office/powerpoint/2010/main" val="18801056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D6220-13E1-4D3F-82B4-57AE330522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9CAF9-F80D-4E8E-A97C-AB15466F4802}"/>
              </a:ext>
            </a:extLst>
          </p:cNvPr>
          <p:cNvSpPr>
            <a:spLocks noGrp="1"/>
          </p:cNvSpPr>
          <p:nvPr>
            <p:ph idx="1"/>
          </p:nvPr>
        </p:nvSpPr>
        <p:spPr/>
        <p:txBody>
          <a:bodyPr/>
          <a:lstStyle/>
          <a:p>
            <a:endParaRPr lang="en-US"/>
          </a:p>
        </p:txBody>
      </p:sp>
      <p:sp>
        <p:nvSpPr>
          <p:cNvPr id="4" name="Right Triangle 3">
            <a:extLst>
              <a:ext uri="{FF2B5EF4-FFF2-40B4-BE49-F238E27FC236}">
                <a16:creationId xmlns:a16="http://schemas.microsoft.com/office/drawing/2014/main" id="{C01D3878-A2A0-4222-835B-EE22F3BC577A}"/>
              </a:ext>
            </a:extLst>
          </p:cNvPr>
          <p:cNvSpPr/>
          <p:nvPr/>
        </p:nvSpPr>
        <p:spPr>
          <a:xfrm flipH="1">
            <a:off x="794431" y="1393371"/>
            <a:ext cx="7021512" cy="3189288"/>
          </a:xfrm>
          <a:prstGeom prst="rtTriangle">
            <a:avLst/>
          </a:prstGeom>
          <a:solidFill>
            <a:srgbClr val="92D05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rgbClr val="FFFFFF"/>
                </a:solidFill>
                <a:latin typeface="Calibri" panose="020F0502020204030204" pitchFamily="34" charset="0"/>
                <a:cs typeface="Calibri" panose="020F0502020204030204" pitchFamily="34" charset="0"/>
              </a:rPr>
              <a:t>To persuade</a:t>
            </a:r>
          </a:p>
        </p:txBody>
      </p:sp>
      <p:sp>
        <p:nvSpPr>
          <p:cNvPr id="5" name="Rectangle 4">
            <a:extLst>
              <a:ext uri="{FF2B5EF4-FFF2-40B4-BE49-F238E27FC236}">
                <a16:creationId xmlns:a16="http://schemas.microsoft.com/office/drawing/2014/main" id="{43DB1E62-83D5-4800-AAF3-81BBBA8305CC}"/>
              </a:ext>
            </a:extLst>
          </p:cNvPr>
          <p:cNvSpPr/>
          <p:nvPr/>
        </p:nvSpPr>
        <p:spPr>
          <a:xfrm>
            <a:off x="805543" y="4582659"/>
            <a:ext cx="7021513" cy="1804987"/>
          </a:xfrm>
          <a:prstGeom prst="rect">
            <a:avLst/>
          </a:prstGeom>
          <a:solidFill>
            <a:srgbClr val="00B0F0"/>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latin typeface="Calibri" panose="020F0502020204030204" pitchFamily="34" charset="0"/>
                <a:cs typeface="Calibri" panose="020F0502020204030204" pitchFamily="34" charset="0"/>
              </a:rPr>
              <a:t>To inform</a:t>
            </a:r>
          </a:p>
        </p:txBody>
      </p:sp>
    </p:spTree>
    <p:extLst>
      <p:ext uri="{BB962C8B-B14F-4D97-AF65-F5344CB8AC3E}">
        <p14:creationId xmlns:p14="http://schemas.microsoft.com/office/powerpoint/2010/main" val="262692981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576943" y="1404258"/>
            <a:ext cx="59762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75000"/>
              <a:buChar char="_"/>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10000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65000"/>
              <a:buChar char="_"/>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10000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10000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en-US" sz="3600" b="1" dirty="0">
                <a:solidFill>
                  <a:srgbClr val="FFFFFF"/>
                </a:solidFill>
                <a:latin typeface="Calibri" panose="020F0502020204030204" pitchFamily="34" charset="0"/>
              </a:rPr>
              <a:t>How does persuasion</a:t>
            </a:r>
            <a:br>
              <a:rPr lang="en-US" altLang="en-US" sz="3600" b="1" dirty="0">
                <a:solidFill>
                  <a:srgbClr val="FFFFFF"/>
                </a:solidFill>
                <a:latin typeface="Calibri" panose="020F0502020204030204" pitchFamily="34" charset="0"/>
              </a:rPr>
            </a:br>
            <a:r>
              <a:rPr lang="en-US" altLang="en-US" sz="3600" b="1" dirty="0">
                <a:solidFill>
                  <a:srgbClr val="FFFFFF"/>
                </a:solidFill>
                <a:latin typeface="Calibri" panose="020F0502020204030204" pitchFamily="34" charset="0"/>
              </a:rPr>
              <a:t>affect the style?</a:t>
            </a:r>
            <a:endParaRPr kumimoji="0" lang="en-US" altLang="en-US" sz="3600" b="1" i="0" u="none" strike="noStrike" kern="0" cap="none" spc="0" normalizeH="0" baseline="0" noProof="0" dirty="0">
              <a:ln>
                <a:noFill/>
              </a:ln>
              <a:solidFill>
                <a:srgbClr val="FFFFFF"/>
              </a:solidFill>
              <a:effectLst/>
              <a:uLnTx/>
              <a:uFillTx/>
              <a:latin typeface="Calibri" panose="020F0502020204030204" pitchFamily="34" charset="0"/>
              <a:cs typeface="Arial" panose="020B0604020202020204" pitchFamily="34" charset="0"/>
              <a:sym typeface="Arial"/>
              <a:rtl val="0"/>
            </a:endParaRPr>
          </a:p>
        </p:txBody>
      </p:sp>
    </p:spTree>
    <p:extLst>
      <p:ext uri="{BB962C8B-B14F-4D97-AF65-F5344CB8AC3E}">
        <p14:creationId xmlns:p14="http://schemas.microsoft.com/office/powerpoint/2010/main" val="31666644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D223-0312-4DD5-8AEC-A8F79C99CD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FBE9F3-0FD3-46BD-B4EC-35B97E0DFBA6}"/>
              </a:ext>
            </a:extLst>
          </p:cNvPr>
          <p:cNvSpPr>
            <a:spLocks noGrp="1"/>
          </p:cNvSpPr>
          <p:nvPr>
            <p:ph idx="1"/>
          </p:nvPr>
        </p:nvSpPr>
        <p:spPr/>
        <p:txBody>
          <a:bodyPr/>
          <a:lstStyle/>
          <a:p>
            <a:endParaRPr lang="en-US"/>
          </a:p>
        </p:txBody>
      </p:sp>
      <p:pic>
        <p:nvPicPr>
          <p:cNvPr id="4" name="Picture 2" descr="Related image">
            <a:extLst>
              <a:ext uri="{FF2B5EF4-FFF2-40B4-BE49-F238E27FC236}">
                <a16:creationId xmlns:a16="http://schemas.microsoft.com/office/drawing/2014/main" id="{5C86505D-9BE5-43A8-A83B-EF9A497FC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90" y="558214"/>
            <a:ext cx="3840465" cy="54289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1C9C86-547C-4E58-8D4B-1137F3159E27}"/>
              </a:ext>
            </a:extLst>
          </p:cNvPr>
          <p:cNvPicPr>
            <a:picLocks noChangeAspect="1"/>
          </p:cNvPicPr>
          <p:nvPr/>
        </p:nvPicPr>
        <p:blipFill rotWithShape="1">
          <a:blip r:embed="rId4"/>
          <a:srcRect l="24031" t="26395" r="51016" b="10884"/>
          <a:stretch/>
        </p:blipFill>
        <p:spPr>
          <a:xfrm>
            <a:off x="5046437" y="556935"/>
            <a:ext cx="3840465" cy="5430209"/>
          </a:xfrm>
          <a:prstGeom prst="rect">
            <a:avLst/>
          </a:prstGeom>
        </p:spPr>
      </p:pic>
    </p:spTree>
    <p:extLst>
      <p:ext uri="{BB962C8B-B14F-4D97-AF65-F5344CB8AC3E}">
        <p14:creationId xmlns:p14="http://schemas.microsoft.com/office/powerpoint/2010/main" val="2552212506"/>
      </p:ext>
    </p:extLst>
  </p:cSld>
  <p:clrMapOvr>
    <a:masterClrMapping/>
  </p:clrMapOvr>
  <p:transition spd="med"/>
</p:sld>
</file>

<file path=ppt/theme/theme1.xml><?xml version="1.0" encoding="utf-8"?>
<a:theme xmlns:a="http://schemas.openxmlformats.org/drawingml/2006/main"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b="1" dirty="0" err="1" smtClean="0">
            <a:solidFill>
              <a:schemeClr val="bg1"/>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1_3½ Floppy (A:)">
  <a:themeElements>
    <a:clrScheme name="">
      <a:dk1>
        <a:srgbClr val="474747"/>
      </a:dk1>
      <a:lt1>
        <a:srgbClr val="FFFFFF"/>
      </a:lt1>
      <a:dk2>
        <a:srgbClr val="0000FF"/>
      </a:dk2>
      <a:lt2>
        <a:srgbClr val="FFFFFF"/>
      </a:lt2>
      <a:accent1>
        <a:srgbClr val="990000"/>
      </a:accent1>
      <a:accent2>
        <a:srgbClr val="FAFD00"/>
      </a:accent2>
      <a:accent3>
        <a:srgbClr val="AAAAFF"/>
      </a:accent3>
      <a:accent4>
        <a:srgbClr val="DADADA"/>
      </a:accent4>
      <a:accent5>
        <a:srgbClr val="CAAAAA"/>
      </a:accent5>
      <a:accent6>
        <a:srgbClr val="E3E500"/>
      </a:accent6>
      <a:hlink>
        <a:srgbClr val="FE9B03"/>
      </a:hlink>
      <a:folHlink>
        <a:srgbClr val="FFFFFF"/>
      </a:folHlink>
    </a:clrScheme>
    <a:fontScheme name="2_3½ Floppy (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2_3½ Floppy (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3½ Floppy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3½ Floppy (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3½ Floppy (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3½ Floppy (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3½ Floppy (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3½ Floppy (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15005</TotalTime>
  <Words>5087</Words>
  <Application>Microsoft Office PowerPoint</Application>
  <PresentationFormat>On-screen Show (4:3)</PresentationFormat>
  <Paragraphs>323</Paragraphs>
  <Slides>54</Slides>
  <Notes>54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54</vt:i4>
      </vt:variant>
    </vt:vector>
  </HeadingPairs>
  <TitlesOfParts>
    <vt:vector size="59" baseType="lpstr">
      <vt:lpstr>Arial</vt:lpstr>
      <vt:lpstr>Book Antiqua</vt:lpstr>
      <vt:lpstr>Calibri</vt:lpstr>
      <vt:lpstr>simple-dark</vt:lpstr>
      <vt:lpstr>11_3½ Floppy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While illustrations appear after the paragraph,  equations appear within the paragraph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Siroka</dc:creator>
  <cp:lastModifiedBy>Alley, Michael P</cp:lastModifiedBy>
  <cp:revision>249</cp:revision>
  <cp:lastPrinted>2017-12-27T18:04:14Z</cp:lastPrinted>
  <dcterms:modified xsi:type="dcterms:W3CDTF">2020-01-22T18:28:30Z</dcterms:modified>
</cp:coreProperties>
</file>