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64" r:id="rId3"/>
    <p:sldId id="281" r:id="rId4"/>
    <p:sldId id="305" r:id="rId5"/>
    <p:sldId id="306" r:id="rId6"/>
    <p:sldId id="282" r:id="rId7"/>
    <p:sldId id="307" r:id="rId8"/>
    <p:sldId id="308" r:id="rId9"/>
    <p:sldId id="294" r:id="rId10"/>
    <p:sldId id="296" r:id="rId11"/>
    <p:sldId id="288" r:id="rId12"/>
    <p:sldId id="291" r:id="rId13"/>
    <p:sldId id="297" r:id="rId14"/>
    <p:sldId id="298" r:id="rId15"/>
    <p:sldId id="260" r:id="rId16"/>
    <p:sldId id="290" r:id="rId17"/>
    <p:sldId id="259" r:id="rId18"/>
    <p:sldId id="309" r:id="rId19"/>
    <p:sldId id="310" r:id="rId20"/>
    <p:sldId id="299" r:id="rId21"/>
    <p:sldId id="300" r:id="rId22"/>
    <p:sldId id="277" r:id="rId23"/>
    <p:sldId id="311" r:id="rId24"/>
    <p:sldId id="301" r:id="rId25"/>
    <p:sldId id="302" r:id="rId26"/>
    <p:sldId id="285" r:id="rId27"/>
    <p:sldId id="286" r:id="rId28"/>
    <p:sldId id="292" r:id="rId29"/>
    <p:sldId id="261" r:id="rId30"/>
    <p:sldId id="262" r:id="rId31"/>
    <p:sldId id="263" r:id="rId32"/>
    <p:sldId id="303" r:id="rId33"/>
    <p:sldId id="304" r:id="rId34"/>
    <p:sldId id="28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14" autoAdjust="0"/>
  </p:normalViewPr>
  <p:slideViewPr>
    <p:cSldViewPr snapToGrid="0" snapToObjects="1">
      <p:cViewPr>
        <p:scale>
          <a:sx n="92" d="100"/>
          <a:sy n="92" d="100"/>
        </p:scale>
        <p:origin x="-2100" y="-3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3ECD8-8D18-354F-9481-8D5C4E57C7E1}" type="datetimeFigureOut">
              <a:rPr lang="en-US" smtClean="0"/>
              <a:t>8/5/2014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F4866D-7C2D-8941-99D0-D11F84A269FA}" type="slidenum">
              <a:rPr lang="en-US" smtClean="0"/>
              <a:t>‹#›</a:t>
            </a:fld>
            <a:endParaRPr lang="en-US"/>
          </a:p>
        </p:txBody>
      </p:sp>
    </p:spTree>
    <p:extLst>
      <p:ext uri="{BB962C8B-B14F-4D97-AF65-F5344CB8AC3E}">
        <p14:creationId xmlns:p14="http://schemas.microsoft.com/office/powerpoint/2010/main" val="25362631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t>
            </a:r>
            <a:r>
              <a:rPr lang="en-US" dirty="0" smtClean="0"/>
              <a:t>e</a:t>
            </a:r>
            <a:r>
              <a:rPr lang="en-US" dirty="0" smtClean="0"/>
              <a:t>veryone. My </a:t>
            </a:r>
            <a:r>
              <a:rPr lang="en-US" dirty="0" smtClean="0"/>
              <a:t>name is Alexis Jackson and I am a Senior in</a:t>
            </a:r>
            <a:r>
              <a:rPr lang="en-US" baseline="0" dirty="0" smtClean="0"/>
              <a:t> Electrical Engineering. I am going to speak to you about my Penn State Experience</a:t>
            </a:r>
            <a:r>
              <a:rPr lang="en-US" baseline="0" dirty="0" smtClean="0"/>
              <a:t>.</a:t>
            </a:r>
          </a:p>
          <a:p>
            <a:endParaRPr lang="en-US" dirty="0"/>
          </a:p>
          <a:p>
            <a:endParaRPr lang="en-US" baseline="0" dirty="0" smtClean="0"/>
          </a:p>
          <a:p>
            <a:r>
              <a:rPr lang="en-US" dirty="0" smtClean="0"/>
              <a:t>*Note: The words on these pages represent what Alexis might say. She did not actually memorize the words, but did learn the sequence of ideas and then fashioned sentences on the spot to present those ideas.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1</a:t>
            </a:fld>
            <a:endParaRPr lang="en-US"/>
          </a:p>
        </p:txBody>
      </p:sp>
    </p:spTree>
    <p:extLst>
      <p:ext uri="{BB962C8B-B14F-4D97-AF65-F5344CB8AC3E}">
        <p14:creationId xmlns:p14="http://schemas.microsoft.com/office/powerpoint/2010/main" val="180189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t>
            </a:r>
            <a:r>
              <a:rPr lang="en-US" dirty="0" smtClean="0"/>
              <a:t>ousing</a:t>
            </a:r>
            <a:r>
              <a:rPr lang="en-US" dirty="0" smtClean="0"/>
              <a:t>. Penn </a:t>
            </a:r>
            <a:r>
              <a:rPr lang="en-US" dirty="0" smtClean="0"/>
              <a:t>State </a:t>
            </a:r>
            <a:r>
              <a:rPr lang="en-US" dirty="0" smtClean="0"/>
              <a:t>offers</a:t>
            </a:r>
            <a:r>
              <a:rPr lang="en-US" baseline="0" dirty="0" smtClean="0"/>
              <a:t> a variety of special living </a:t>
            </a:r>
            <a:r>
              <a:rPr lang="en-US" baseline="0" dirty="0" smtClean="0"/>
              <a:t>options (SLOs). </a:t>
            </a:r>
            <a:r>
              <a:rPr lang="en-US" baseline="0" dirty="0" smtClean="0"/>
              <a:t>A </a:t>
            </a:r>
            <a:r>
              <a:rPr lang="en-US" baseline="0" dirty="0" smtClean="0"/>
              <a:t>SLO </a:t>
            </a:r>
            <a:r>
              <a:rPr lang="en-US" baseline="0" dirty="0" smtClean="0"/>
              <a:t>allows for you to live with people in either engineering or a science background.</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7128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Penn state currently have 3</a:t>
            </a:r>
            <a:r>
              <a:rPr lang="en-US" baseline="0" dirty="0" smtClean="0"/>
              <a:t> major SLOs for </a:t>
            </a:r>
            <a:r>
              <a:rPr lang="en-US" baseline="0" dirty="0" smtClean="0"/>
              <a:t>engineers:</a:t>
            </a:r>
            <a:endParaRPr lang="en-US" baseline="0" dirty="0" smtClean="0"/>
          </a:p>
          <a:p>
            <a:pPr marL="228600" indent="-228600">
              <a:buAutoNum type="arabicParenR"/>
            </a:pPr>
            <a:r>
              <a:rPr lang="en-US" baseline="0" dirty="0" smtClean="0"/>
              <a:t>E-house which is located in </a:t>
            </a:r>
            <a:r>
              <a:rPr lang="en-US" baseline="0" dirty="0" smtClean="0"/>
              <a:t>West Hall</a:t>
            </a:r>
            <a:endParaRPr lang="en-US" baseline="0" dirty="0" smtClean="0"/>
          </a:p>
          <a:p>
            <a:pPr marL="228600" indent="-228600">
              <a:buAutoNum type="arabicParenR"/>
            </a:pPr>
            <a:r>
              <a:rPr lang="en-US" baseline="0" dirty="0" smtClean="0"/>
              <a:t>Engineering and applied science interest in </a:t>
            </a:r>
            <a:r>
              <a:rPr lang="en-US" dirty="0" smtClean="0"/>
              <a:t>P</a:t>
            </a:r>
            <a:r>
              <a:rPr lang="en-US" baseline="0" dirty="0" smtClean="0"/>
              <a:t>ollock Hall</a:t>
            </a:r>
            <a:endParaRPr lang="en-US" baseline="0" dirty="0" smtClean="0"/>
          </a:p>
          <a:p>
            <a:pPr marL="228600" indent="-228600">
              <a:buAutoNum type="arabicParenR"/>
            </a:pPr>
            <a:r>
              <a:rPr lang="en-US" baseline="0" dirty="0" smtClean="0"/>
              <a:t>First</a:t>
            </a:r>
            <a:r>
              <a:rPr lang="en-US" dirty="0" smtClean="0"/>
              <a:t> </a:t>
            </a:r>
            <a:r>
              <a:rPr lang="en-US" baseline="0" dirty="0" smtClean="0"/>
              <a:t>year </a:t>
            </a:r>
            <a:r>
              <a:rPr lang="en-US" baseline="0" dirty="0" smtClean="0"/>
              <a:t>in science and engineering in </a:t>
            </a:r>
            <a:r>
              <a:rPr lang="en-US" baseline="0" dirty="0" smtClean="0"/>
              <a:t>East Hall</a:t>
            </a:r>
            <a:endParaRPr lang="en-US" baseline="0" dirty="0" smtClean="0"/>
          </a:p>
        </p:txBody>
      </p:sp>
      <p:sp>
        <p:nvSpPr>
          <p:cNvPr id="4" name="Slide Number Placeholder 3"/>
          <p:cNvSpPr>
            <a:spLocks noGrp="1"/>
          </p:cNvSpPr>
          <p:nvPr>
            <p:ph type="sldNum" sz="quarter" idx="10"/>
          </p:nvPr>
        </p:nvSpPr>
        <p:spPr/>
        <p:txBody>
          <a:bodyPr/>
          <a:lstStyle/>
          <a:p>
            <a:fld id="{4A8464C1-ED17-4FBB-A34F-4FC11FEE6F6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08199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baseline="0" dirty="0" smtClean="0"/>
              <a:t>got </a:t>
            </a:r>
            <a:r>
              <a:rPr lang="en-US" baseline="0" dirty="0" smtClean="0"/>
              <a:t>to live in </a:t>
            </a:r>
            <a:r>
              <a:rPr lang="en-US" baseline="0" dirty="0" err="1" smtClean="0"/>
              <a:t>Pennypacker</a:t>
            </a:r>
            <a:r>
              <a:rPr lang="en-US" baseline="0" dirty="0" smtClean="0"/>
              <a:t> </a:t>
            </a:r>
            <a:r>
              <a:rPr lang="en-US" baseline="0" dirty="0" smtClean="0"/>
              <a:t>Hall,</a:t>
            </a:r>
            <a:r>
              <a:rPr lang="en-US" dirty="0" smtClean="0"/>
              <a:t> which is a part of </a:t>
            </a:r>
            <a:r>
              <a:rPr lang="en-US" dirty="0" smtClean="0"/>
              <a:t>East Halls</a:t>
            </a:r>
            <a:r>
              <a:rPr lang="en-US" baseline="0" dirty="0" smtClean="0"/>
              <a:t>. </a:t>
            </a:r>
            <a:r>
              <a:rPr lang="en-US" baseline="0" dirty="0" smtClean="0"/>
              <a:t>One of the best parts of my dorm </a:t>
            </a:r>
            <a:r>
              <a:rPr lang="en-US" baseline="0" dirty="0" smtClean="0"/>
              <a:t>was </a:t>
            </a:r>
            <a:r>
              <a:rPr lang="en-US" baseline="0" dirty="0" smtClean="0"/>
              <a:t>the fact </a:t>
            </a:r>
            <a:r>
              <a:rPr lang="en-US" baseline="0" dirty="0" smtClean="0"/>
              <a:t>that</a:t>
            </a:r>
            <a:r>
              <a:rPr lang="en-US" dirty="0" smtClean="0"/>
              <a:t> </a:t>
            </a:r>
            <a:r>
              <a:rPr lang="en-US" baseline="0" dirty="0" smtClean="0"/>
              <a:t>we </a:t>
            </a:r>
            <a:r>
              <a:rPr lang="en-US" baseline="0" dirty="0" smtClean="0"/>
              <a:t>had tutors in the lobby of our building. Instead of having a </a:t>
            </a:r>
            <a:r>
              <a:rPr lang="en-US" baseline="0" dirty="0" smtClean="0"/>
              <a:t>television, </a:t>
            </a:r>
            <a:r>
              <a:rPr lang="en-US" baseline="0" dirty="0" smtClean="0"/>
              <a:t>we would have tutors in calculus, physics and chemistry on different days of the week. I would just go down to the lobby in my pajamas if I ever needed help.</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12</a:t>
            </a:fld>
            <a:endParaRPr lang="en-US"/>
          </a:p>
        </p:txBody>
      </p:sp>
    </p:spTree>
    <p:extLst>
      <p:ext uri="{BB962C8B-B14F-4D97-AF65-F5344CB8AC3E}">
        <p14:creationId xmlns:p14="http://schemas.microsoft.com/office/powerpoint/2010/main" val="148316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decided on your preferred</a:t>
            </a:r>
            <a:r>
              <a:rPr lang="en-US" baseline="0" dirty="0" smtClean="0"/>
              <a:t> living </a:t>
            </a:r>
            <a:r>
              <a:rPr lang="en-US" baseline="0" dirty="0" smtClean="0"/>
              <a:t>options, </a:t>
            </a:r>
            <a:r>
              <a:rPr lang="en-US" baseline="0" dirty="0" smtClean="0"/>
              <a:t>you are finally able to enjoy some of the opportunities that occur…</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3040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dirty="0" smtClean="0"/>
              <a:t>uring </a:t>
            </a:r>
            <a:r>
              <a:rPr lang="en-US" dirty="0" smtClean="0"/>
              <a:t>your first </a:t>
            </a:r>
            <a:r>
              <a:rPr lang="en-US" dirty="0" smtClean="0"/>
              <a:t>year.</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21910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us feel as though when we start Penn state we are going to have these huge class sizes. Even though you may have a slightly large </a:t>
            </a:r>
            <a:r>
              <a:rPr lang="en-US" dirty="0" smtClean="0"/>
              <a:t>c</a:t>
            </a:r>
            <a:r>
              <a:rPr lang="en-US" baseline="0" dirty="0" smtClean="0"/>
              <a:t>hemistry </a:t>
            </a:r>
            <a:r>
              <a:rPr lang="en-US" baseline="0" dirty="0" smtClean="0"/>
              <a:t>or physics lecture, you will have recitation and lab classes that look more </a:t>
            </a:r>
            <a:r>
              <a:rPr lang="en-US" baseline="0" dirty="0" smtClean="0"/>
              <a:t>like…</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15</a:t>
            </a:fld>
            <a:endParaRPr lang="en-US"/>
          </a:p>
        </p:txBody>
      </p:sp>
    </p:spTree>
    <p:extLst>
      <p:ext uri="{BB962C8B-B14F-4D97-AF65-F5344CB8AC3E}">
        <p14:creationId xmlns:p14="http://schemas.microsoft.com/office/powerpoint/2010/main" val="402688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dirty="0" smtClean="0"/>
              <a:t>his</a:t>
            </a:r>
            <a:r>
              <a:rPr lang="en-US" dirty="0" smtClean="0"/>
              <a:t>. </a:t>
            </a:r>
            <a:r>
              <a:rPr lang="en-US" dirty="0" smtClean="0"/>
              <a:t>H</a:t>
            </a:r>
            <a:r>
              <a:rPr lang="en-US" dirty="0" smtClean="0"/>
              <a:t>ere,</a:t>
            </a:r>
            <a:r>
              <a:rPr lang="en-US" baseline="0" dirty="0" smtClean="0"/>
              <a:t> </a:t>
            </a:r>
            <a:r>
              <a:rPr lang="en-US" baseline="0" dirty="0" smtClean="0"/>
              <a:t>it’s small and you have the ability to have a personal connection with your TA or professor. Your classes like math will always be around this size.</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16</a:t>
            </a:fld>
            <a:endParaRPr lang="en-US"/>
          </a:p>
        </p:txBody>
      </p:sp>
    </p:spTree>
    <p:extLst>
      <p:ext uri="{BB962C8B-B14F-4D97-AF65-F5344CB8AC3E}">
        <p14:creationId xmlns:p14="http://schemas.microsoft.com/office/powerpoint/2010/main" val="245456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your freshman year, the majority of engineers have to take</a:t>
            </a:r>
            <a:r>
              <a:rPr lang="en-US" baseline="0" dirty="0" smtClean="0"/>
              <a:t> </a:t>
            </a:r>
            <a:r>
              <a:rPr lang="en-US" baseline="0" dirty="0" smtClean="0"/>
              <a:t>EDESIGN.</a:t>
            </a:r>
            <a:r>
              <a:rPr lang="en-US" dirty="0" smtClean="0"/>
              <a:t> First, y</a:t>
            </a:r>
            <a:r>
              <a:rPr lang="en-US" baseline="0" dirty="0" smtClean="0"/>
              <a:t>ou </a:t>
            </a:r>
            <a:r>
              <a:rPr lang="en-US" baseline="0" dirty="0" smtClean="0"/>
              <a:t>are assigned a team that you work on for the entire year on a series of </a:t>
            </a:r>
            <a:r>
              <a:rPr lang="en-US" baseline="0" dirty="0" smtClean="0"/>
              <a:t>projects.</a:t>
            </a:r>
            <a:endParaRPr lang="en-US" baseline="0" dirty="0" smtClean="0"/>
          </a:p>
        </p:txBody>
      </p:sp>
      <p:sp>
        <p:nvSpPr>
          <p:cNvPr id="4" name="Slide Number Placeholder 3"/>
          <p:cNvSpPr>
            <a:spLocks noGrp="1"/>
          </p:cNvSpPr>
          <p:nvPr>
            <p:ph type="sldNum" sz="quarter" idx="10"/>
          </p:nvPr>
        </p:nvSpPr>
        <p:spPr/>
        <p:txBody>
          <a:bodyPr/>
          <a:lstStyle/>
          <a:p>
            <a:fld id="{FFF4866D-7C2D-8941-99D0-D11F84A269FA}" type="slidenum">
              <a:rPr lang="en-US" smtClean="0"/>
              <a:t>17</a:t>
            </a:fld>
            <a:endParaRPr lang="en-US"/>
          </a:p>
        </p:txBody>
      </p:sp>
    </p:spTree>
    <p:extLst>
      <p:ext uri="{BB962C8B-B14F-4D97-AF65-F5344CB8AC3E}">
        <p14:creationId xmlns:p14="http://schemas.microsoft.com/office/powerpoint/2010/main" val="74117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t</a:t>
            </a:r>
            <a:r>
              <a:rPr lang="en-US" baseline="0" dirty="0" smtClean="0"/>
              <a:t>he </a:t>
            </a:r>
            <a:r>
              <a:rPr lang="en-US" baseline="0" dirty="0" smtClean="0"/>
              <a:t>most important project is the company sponsored design project. My EDESIGN had to create a hydrogen fueling station for air products. This was our CAD design for the </a:t>
            </a:r>
            <a:r>
              <a:rPr lang="en-US" baseline="0" dirty="0" smtClean="0"/>
              <a:t>project</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41172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a:t>
            </a:r>
            <a:r>
              <a:rPr lang="en-US" dirty="0" smtClean="0"/>
              <a:t> </a:t>
            </a:r>
            <a:r>
              <a:rPr lang="en-US" dirty="0"/>
              <a:t>l</a:t>
            </a:r>
            <a:r>
              <a:rPr lang="en-US" baseline="0" dirty="0" smtClean="0"/>
              <a:t>earning </a:t>
            </a:r>
            <a:r>
              <a:rPr lang="en-US" baseline="0" dirty="0" smtClean="0"/>
              <a:t>CAD was one of the individual projects. For my design project I created a </a:t>
            </a:r>
            <a:r>
              <a:rPr lang="en-US" baseline="0" dirty="0" err="1" smtClean="0"/>
              <a:t>Macbook</a:t>
            </a:r>
            <a:r>
              <a:rPr lang="en-US" baseline="0" dirty="0" smtClean="0"/>
              <a:t> </a:t>
            </a:r>
            <a:r>
              <a:rPr lang="en-US" baseline="0" dirty="0" smtClean="0"/>
              <a:t>Pro.</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4117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us are</a:t>
            </a:r>
            <a:r>
              <a:rPr lang="en-US" baseline="0" dirty="0" smtClean="0"/>
              <a:t> here for a reason. You have been accepted to Penn State for a reason, which means you have the necessary skills to one day become a world class engineer. However, you have to take advantage of some of the great opportunities Penn State has to offer. </a:t>
            </a:r>
          </a:p>
          <a:p>
            <a:endParaRPr lang="en-US" baseline="0" dirty="0" smtClean="0"/>
          </a:p>
          <a:p>
            <a:r>
              <a:rPr lang="en-US" baseline="0" dirty="0" smtClean="0"/>
              <a:t>Let’s </a:t>
            </a:r>
            <a:r>
              <a:rPr lang="en-US" baseline="0" dirty="0" smtClean="0"/>
              <a:t>start with the opportunities </a:t>
            </a:r>
            <a:r>
              <a:rPr lang="en-US" baseline="0" dirty="0" smtClean="0"/>
              <a:t>that I </a:t>
            </a:r>
            <a:r>
              <a:rPr lang="en-US" baseline="0" dirty="0" smtClean="0"/>
              <a:t>was able to experience before I officially started my first Fall semester. </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2</a:t>
            </a:fld>
            <a:endParaRPr lang="en-US"/>
          </a:p>
        </p:txBody>
      </p:sp>
    </p:spTree>
    <p:extLst>
      <p:ext uri="{BB962C8B-B14F-4D97-AF65-F5344CB8AC3E}">
        <p14:creationId xmlns:p14="http://schemas.microsoft.com/office/powerpoint/2010/main" val="3377128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part of reaching your full</a:t>
            </a:r>
            <a:r>
              <a:rPr lang="en-US" baseline="0" dirty="0" smtClean="0"/>
              <a:t> potential is being able to take advantage of </a:t>
            </a:r>
            <a:r>
              <a:rPr lang="en-US" baseline="0" dirty="0" smtClean="0"/>
              <a:t>the…</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2549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dirty="0" smtClean="0"/>
              <a:t>nvolvement </a:t>
            </a:r>
            <a:r>
              <a:rPr lang="en-US" dirty="0" smtClean="0"/>
              <a:t>opportunities</a:t>
            </a:r>
            <a:r>
              <a:rPr lang="en-US" baseline="0" dirty="0" smtClean="0"/>
              <a:t> at Penn state</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70250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Penn</a:t>
            </a:r>
            <a:r>
              <a:rPr lang="en-US" baseline="0" dirty="0" smtClean="0"/>
              <a:t> </a:t>
            </a:r>
            <a:r>
              <a:rPr lang="en-US" baseline="0" dirty="0" smtClean="0"/>
              <a:t>State , we </a:t>
            </a:r>
            <a:r>
              <a:rPr lang="en-US" baseline="0" dirty="0" smtClean="0"/>
              <a:t>have more than 800 clubs available to you. And if a club that you are interested </a:t>
            </a:r>
            <a:r>
              <a:rPr lang="en-US" baseline="0" dirty="0" smtClean="0"/>
              <a:t>in </a:t>
            </a:r>
            <a:r>
              <a:rPr lang="en-US" baseline="0" dirty="0" smtClean="0"/>
              <a:t>doesn’t </a:t>
            </a:r>
            <a:r>
              <a:rPr lang="en-US" baseline="0" dirty="0" smtClean="0"/>
              <a:t>exist,</a:t>
            </a:r>
            <a:r>
              <a:rPr lang="en-US" dirty="0" smtClean="0"/>
              <a:t> y</a:t>
            </a:r>
            <a:r>
              <a:rPr lang="en-US" baseline="0" dirty="0" smtClean="0"/>
              <a:t>ou </a:t>
            </a:r>
            <a:r>
              <a:rPr lang="en-US" baseline="0" dirty="0" smtClean="0"/>
              <a:t>can create your </a:t>
            </a:r>
            <a:r>
              <a:rPr lang="en-US" baseline="0" dirty="0" smtClean="0"/>
              <a:t>own!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FF4866D-7C2D-8941-99D0-D11F84A269FA}" type="slidenum">
              <a:rPr lang="en-US" smtClean="0"/>
              <a:t>22</a:t>
            </a:fld>
            <a:endParaRPr lang="en-US"/>
          </a:p>
        </p:txBody>
      </p:sp>
    </p:spTree>
    <p:extLst>
      <p:ext uri="{BB962C8B-B14F-4D97-AF65-F5344CB8AC3E}">
        <p14:creationId xmlns:p14="http://schemas.microsoft.com/office/powerpoint/2010/main" val="4113845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 have a friend name </a:t>
            </a:r>
            <a:r>
              <a:rPr lang="en-US" dirty="0" err="1"/>
              <a:t>Aharon</a:t>
            </a:r>
            <a:r>
              <a:rPr lang="en-US" dirty="0"/>
              <a:t>. </a:t>
            </a:r>
            <a:r>
              <a:rPr lang="en-US" dirty="0" err="1"/>
              <a:t>Aharon</a:t>
            </a:r>
            <a:r>
              <a:rPr lang="en-US" dirty="0"/>
              <a:t> likes to program and even made a MP3 player that changes the song by his eye movements. </a:t>
            </a:r>
            <a:r>
              <a:rPr lang="en-US" dirty="0" err="1"/>
              <a:t>Aharon</a:t>
            </a:r>
            <a:r>
              <a:rPr lang="en-US" dirty="0"/>
              <a:t> wanted to create a group so he decided to create a group for microcontroller. You can think of it as a mini computer. I’m currently an officer for this group to learn from more people like </a:t>
            </a:r>
            <a:r>
              <a:rPr lang="en-US" dirty="0" err="1"/>
              <a:t>Aharon</a:t>
            </a:r>
            <a:r>
              <a:rPr lang="en-US" dirty="0"/>
              <a:t>.</a:t>
            </a:r>
          </a:p>
          <a:p>
            <a:endParaRPr lang="en-US" dirty="0"/>
          </a:p>
          <a:p>
            <a:r>
              <a:rPr lang="en-US" dirty="0"/>
              <a:t>Then there’s a lot of other groups that you can be a part of that fit your </a:t>
            </a:r>
            <a:r>
              <a:rPr lang="en-US" dirty="0" smtClean="0"/>
              <a:t>interest.</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13845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 find the group that fits you, you may way to look at potential options to gain </a:t>
            </a:r>
            <a:r>
              <a:rPr lang="en-US" baseline="0" dirty="0" smtClean="0"/>
              <a:t>experience…</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65782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dirty="0" smtClean="0"/>
              <a:t>hrough </a:t>
            </a:r>
            <a:r>
              <a:rPr lang="en-US" dirty="0" smtClean="0"/>
              <a:t>an internship or possibly a </a:t>
            </a:r>
            <a:r>
              <a:rPr lang="en-US" dirty="0" smtClean="0"/>
              <a:t>co-op.</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64723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 State has been</a:t>
            </a:r>
            <a:r>
              <a:rPr lang="en-US" baseline="0" dirty="0" smtClean="0"/>
              <a:t> ranked #1 for the place to go for recruiters. </a:t>
            </a:r>
            <a:r>
              <a:rPr lang="en-US" dirty="0" smtClean="0"/>
              <a:t>That</a:t>
            </a:r>
            <a:r>
              <a:rPr lang="en-US" baseline="0" dirty="0" smtClean="0"/>
              <a:t> </a:t>
            </a:r>
            <a:r>
              <a:rPr lang="en-US" baseline="0" dirty="0" smtClean="0"/>
              <a:t>means you have a likely chance of getting a job here</a:t>
            </a:r>
            <a:endParaRPr lang="en-US" dirty="0" smtClean="0"/>
          </a:p>
        </p:txBody>
      </p:sp>
      <p:sp>
        <p:nvSpPr>
          <p:cNvPr id="4" name="Slide Number Placeholder 3"/>
          <p:cNvSpPr>
            <a:spLocks noGrp="1"/>
          </p:cNvSpPr>
          <p:nvPr>
            <p:ph type="sldNum" sz="quarter" idx="10"/>
          </p:nvPr>
        </p:nvSpPr>
        <p:spPr/>
        <p:txBody>
          <a:bodyPr/>
          <a:lstStyle/>
          <a:p>
            <a:fld id="{50FAE845-02DC-4BEE-B43D-D6B72CD32A82}" type="slidenum">
              <a:rPr lang="en-US" smtClean="0"/>
              <a:t>26</a:t>
            </a:fld>
            <a:endParaRPr lang="en-US"/>
          </a:p>
        </p:txBody>
      </p:sp>
    </p:spTree>
    <p:extLst>
      <p:ext uri="{BB962C8B-B14F-4D97-AF65-F5344CB8AC3E}">
        <p14:creationId xmlns:p14="http://schemas.microsoft.com/office/powerpoint/2010/main" val="99453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big events is the Fall Career fair </a:t>
            </a:r>
            <a:r>
              <a:rPr lang="en-US" baseline="0" dirty="0" smtClean="0"/>
              <a:t>which is located </a:t>
            </a:r>
            <a:r>
              <a:rPr lang="en-US" baseline="0" dirty="0" smtClean="0"/>
              <a:t>in the </a:t>
            </a:r>
            <a:r>
              <a:rPr lang="en-US" baseline="0" dirty="0" smtClean="0"/>
              <a:t>Bryce</a:t>
            </a:r>
            <a:r>
              <a:rPr lang="en-US" dirty="0" smtClean="0"/>
              <a:t> Jordan Center. This fair</a:t>
            </a:r>
            <a:r>
              <a:rPr lang="en-US" baseline="0" dirty="0" smtClean="0"/>
              <a:t> </a:t>
            </a:r>
            <a:r>
              <a:rPr lang="en-US" baseline="0" dirty="0" smtClean="0"/>
              <a:t>is the largest in the country. </a:t>
            </a:r>
            <a:r>
              <a:rPr lang="en-US" dirty="0" smtClean="0"/>
              <a:t>We</a:t>
            </a:r>
            <a:r>
              <a:rPr lang="en-US" baseline="0" dirty="0" smtClean="0"/>
              <a:t> </a:t>
            </a:r>
            <a:r>
              <a:rPr lang="en-US" baseline="0" dirty="0" smtClean="0"/>
              <a:t>have hundreds of employers looking to hire Penn State students.</a:t>
            </a:r>
            <a:endParaRPr lang="en-US" dirty="0"/>
          </a:p>
        </p:txBody>
      </p:sp>
      <p:sp>
        <p:nvSpPr>
          <p:cNvPr id="4" name="Slide Number Placeholder 3"/>
          <p:cNvSpPr>
            <a:spLocks noGrp="1"/>
          </p:cNvSpPr>
          <p:nvPr>
            <p:ph type="sldNum" sz="quarter" idx="10"/>
          </p:nvPr>
        </p:nvSpPr>
        <p:spPr/>
        <p:txBody>
          <a:bodyPr/>
          <a:lstStyle/>
          <a:p>
            <a:fld id="{3E46B77F-AE5C-4E9E-A7D5-9B95D567C2EC}" type="slidenum">
              <a:rPr lang="en-US" smtClean="0"/>
              <a:t>27</a:t>
            </a:fld>
            <a:endParaRPr lang="en-US"/>
          </a:p>
        </p:txBody>
      </p:sp>
    </p:spTree>
    <p:extLst>
      <p:ext uri="{BB962C8B-B14F-4D97-AF65-F5344CB8AC3E}">
        <p14:creationId xmlns:p14="http://schemas.microsoft.com/office/powerpoint/2010/main" val="47843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of the internships </a:t>
            </a:r>
            <a:r>
              <a:rPr lang="en-US" baseline="0" dirty="0" smtClean="0"/>
              <a:t>that I </a:t>
            </a:r>
            <a:r>
              <a:rPr lang="en-US" baseline="0" dirty="0" smtClean="0"/>
              <a:t>received happened because of the Fall Career Fair.</a:t>
            </a:r>
            <a:endParaRPr lang="en-US" dirty="0"/>
          </a:p>
        </p:txBody>
      </p:sp>
      <p:sp>
        <p:nvSpPr>
          <p:cNvPr id="4" name="Slide Number Placeholder 3"/>
          <p:cNvSpPr>
            <a:spLocks noGrp="1"/>
          </p:cNvSpPr>
          <p:nvPr>
            <p:ph type="sldNum" sz="quarter" idx="10"/>
          </p:nvPr>
        </p:nvSpPr>
        <p:spPr/>
        <p:txBody>
          <a:bodyPr/>
          <a:lstStyle/>
          <a:p>
            <a:fld id="{3E46B77F-AE5C-4E9E-A7D5-9B95D567C2EC}" type="slidenum">
              <a:rPr lang="en-US" smtClean="0"/>
              <a:t>28</a:t>
            </a:fld>
            <a:endParaRPr lang="en-US"/>
          </a:p>
        </p:txBody>
      </p:sp>
    </p:spTree>
    <p:extLst>
      <p:ext uri="{BB962C8B-B14F-4D97-AF65-F5344CB8AC3E}">
        <p14:creationId xmlns:p14="http://schemas.microsoft.com/office/powerpoint/2010/main" val="478432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freshman year</a:t>
            </a:r>
            <a:r>
              <a:rPr lang="en-US" baseline="0" dirty="0" smtClean="0"/>
              <a:t> I interned with Corning. As a freshman I didn’t think it was a big </a:t>
            </a:r>
            <a:r>
              <a:rPr lang="en-US" baseline="0" dirty="0" smtClean="0"/>
              <a:t>deal, </a:t>
            </a:r>
            <a:r>
              <a:rPr lang="en-US" baseline="0" dirty="0" smtClean="0"/>
              <a:t>but I had to go because of my first year seminar. I’m happy I did because I had one of the best summers of my life. I confirmed I wanted to do EE, I was on the company softball team, </a:t>
            </a:r>
            <a:r>
              <a:rPr lang="en-US" baseline="0" dirty="0" smtClean="0"/>
              <a:t>I got </a:t>
            </a:r>
            <a:r>
              <a:rPr lang="en-US" baseline="0" dirty="0" smtClean="0"/>
              <a:t>to </a:t>
            </a:r>
            <a:r>
              <a:rPr lang="en-US" baseline="0" dirty="0" smtClean="0"/>
              <a:t>travel,</a:t>
            </a:r>
            <a:r>
              <a:rPr lang="en-US" dirty="0" smtClean="0"/>
              <a:t> </a:t>
            </a:r>
            <a:r>
              <a:rPr lang="en-US" baseline="0" dirty="0" smtClean="0"/>
              <a:t>and I was </a:t>
            </a:r>
            <a:r>
              <a:rPr lang="en-US" baseline="0" dirty="0" smtClean="0"/>
              <a:t>able to just learn from professionals.</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29</a:t>
            </a:fld>
            <a:endParaRPr lang="en-US"/>
          </a:p>
        </p:txBody>
      </p:sp>
    </p:spTree>
    <p:extLst>
      <p:ext uri="{BB962C8B-B14F-4D97-AF65-F5344CB8AC3E}">
        <p14:creationId xmlns:p14="http://schemas.microsoft.com/office/powerpoint/2010/main" val="415198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PREF</a:t>
            </a:r>
            <a:r>
              <a:rPr lang="en-US" baseline="0" dirty="0" smtClean="0"/>
              <a:t> is Pre First Year in Engineering which is a </a:t>
            </a:r>
            <a:r>
              <a:rPr lang="en-US" dirty="0" smtClean="0"/>
              <a:t>six-</a:t>
            </a:r>
            <a:r>
              <a:rPr lang="en-US" baseline="0" dirty="0" smtClean="0"/>
              <a:t>week </a:t>
            </a:r>
            <a:r>
              <a:rPr lang="en-US" baseline="0" dirty="0" smtClean="0"/>
              <a:t>program that gives students exposure in college prep classes including your calculus, physics and chemistry classes. </a:t>
            </a:r>
          </a:p>
        </p:txBody>
      </p:sp>
      <p:sp>
        <p:nvSpPr>
          <p:cNvPr id="4" name="Slide Number Placeholder 3"/>
          <p:cNvSpPr>
            <a:spLocks noGrp="1"/>
          </p:cNvSpPr>
          <p:nvPr>
            <p:ph type="sldNum" sz="quarter" idx="10"/>
          </p:nvPr>
        </p:nvSpPr>
        <p:spPr/>
        <p:txBody>
          <a:bodyPr/>
          <a:lstStyle/>
          <a:p>
            <a:fld id="{FFF4866D-7C2D-8941-99D0-D11F84A269FA}" type="slidenum">
              <a:rPr lang="en-US" smtClean="0"/>
              <a:t>3</a:t>
            </a:fld>
            <a:endParaRPr lang="en-US"/>
          </a:p>
        </p:txBody>
      </p:sp>
    </p:spTree>
    <p:extLst>
      <p:ext uri="{BB962C8B-B14F-4D97-AF65-F5344CB8AC3E}">
        <p14:creationId xmlns:p14="http://schemas.microsoft.com/office/powerpoint/2010/main" val="2683031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Harris Corporation was a</a:t>
            </a:r>
            <a:r>
              <a:rPr lang="en-US" dirty="0" smtClean="0"/>
              <a:t>n </a:t>
            </a:r>
            <a:r>
              <a:rPr lang="en-US" dirty="0" smtClean="0"/>
              <a:t>internship</a:t>
            </a:r>
            <a:r>
              <a:rPr lang="en-US" baseline="0" dirty="0" smtClean="0"/>
              <a:t> </a:t>
            </a:r>
            <a:r>
              <a:rPr lang="en-US" baseline="0" dirty="0" smtClean="0"/>
              <a:t>that I </a:t>
            </a:r>
            <a:r>
              <a:rPr lang="en-US" baseline="0" dirty="0" smtClean="0"/>
              <a:t>was able to get through the WEP (women in engineering program). </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30</a:t>
            </a:fld>
            <a:endParaRPr lang="en-US"/>
          </a:p>
        </p:txBody>
      </p:sp>
    </p:spTree>
    <p:extLst>
      <p:ext uri="{BB962C8B-B14F-4D97-AF65-F5344CB8AC3E}">
        <p14:creationId xmlns:p14="http://schemas.microsoft.com/office/powerpoint/2010/main" val="920476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a:t>
            </a:r>
            <a:r>
              <a:rPr lang="en-US" baseline="0" dirty="0" smtClean="0"/>
              <a:t>summer, </a:t>
            </a:r>
            <a:r>
              <a:rPr lang="en-US" baseline="0" dirty="0" smtClean="0"/>
              <a:t>I interned with Exxon which was 17 hours away from home for me in Baton Rouge, </a:t>
            </a:r>
            <a:r>
              <a:rPr lang="en-US" baseline="0" dirty="0" err="1" smtClean="0"/>
              <a:t>Lousiana</a:t>
            </a:r>
            <a:r>
              <a:rPr lang="en-US" baseline="0" dirty="0" smtClean="0"/>
              <a:t>. </a:t>
            </a:r>
            <a:r>
              <a:rPr lang="en-US" baseline="0" dirty="0" smtClean="0"/>
              <a:t>You’ll see in the picture, me on the top of one of the towers that I had to climb for one of my projects. One thing you should know is that even though it was the morning it was probably 80 degrees outside and I had to wear my flame resistant clothing. So it was kind of hot. But I was able see the top of this huge plant and get the data I needed. </a:t>
            </a:r>
          </a:p>
          <a:p>
            <a:endParaRPr lang="en-US" baseline="0" dirty="0" smtClean="0"/>
          </a:p>
          <a:p>
            <a:r>
              <a:rPr lang="en-US" baseline="0" dirty="0" smtClean="0"/>
              <a:t>I was able to be in the field more than I was at my desk. Also, getting this internship allowed for me to have a full time job before I started my senior year so I don’t have to worry about a job search. </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31</a:t>
            </a:fld>
            <a:endParaRPr lang="en-US"/>
          </a:p>
        </p:txBody>
      </p:sp>
    </p:spTree>
    <p:extLst>
      <p:ext uri="{BB962C8B-B14F-4D97-AF65-F5344CB8AC3E}">
        <p14:creationId xmlns:p14="http://schemas.microsoft.com/office/powerpoint/2010/main" val="78233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heard</a:t>
            </a:r>
            <a:r>
              <a:rPr lang="en-US" baseline="0" dirty="0" smtClean="0"/>
              <a:t> my story on some of the great opportunities that Penn State has to offer. Now it’s up to you to your potential, become that world class engineer</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935650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up the </a:t>
            </a:r>
            <a:r>
              <a:rPr lang="en-US" dirty="0" smtClean="0"/>
              <a:t>world.</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60184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 </a:t>
            </a:r>
            <a:r>
              <a:rPr lang="en-US" baseline="0" dirty="0" smtClean="0"/>
              <a:t>Please contact me if you have </a:t>
            </a:r>
            <a:r>
              <a:rPr lang="en-US" dirty="0" smtClean="0"/>
              <a:t>any</a:t>
            </a:r>
            <a:r>
              <a:rPr lang="en-US" baseline="0" dirty="0" smtClean="0"/>
              <a:t> </a:t>
            </a:r>
            <a:r>
              <a:rPr lang="en-US" baseline="0" dirty="0" smtClean="0"/>
              <a:t>questions and make sure to visit us online at engr.psu.edu/connect!</a:t>
            </a:r>
            <a:endParaRPr lang="en-US" dirty="0"/>
          </a:p>
        </p:txBody>
      </p:sp>
      <p:sp>
        <p:nvSpPr>
          <p:cNvPr id="4" name="Slide Number Placeholder 3"/>
          <p:cNvSpPr>
            <a:spLocks noGrp="1"/>
          </p:cNvSpPr>
          <p:nvPr>
            <p:ph type="sldNum" sz="quarter" idx="10"/>
          </p:nvPr>
        </p:nvSpPr>
        <p:spPr/>
        <p:txBody>
          <a:bodyPr/>
          <a:lstStyle/>
          <a:p>
            <a:fld id="{3E46B77F-AE5C-4E9E-A7D5-9B95D567C2E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21804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PREF, my calculus class was taught by the professor whom I ended up having for </a:t>
            </a:r>
            <a:r>
              <a:rPr lang="en-US" dirty="0" err="1"/>
              <a:t>Calc</a:t>
            </a:r>
            <a:r>
              <a:rPr lang="en-US" dirty="0"/>
              <a:t> 1 and </a:t>
            </a:r>
            <a:r>
              <a:rPr lang="en-US" dirty="0" err="1"/>
              <a:t>Calc</a:t>
            </a:r>
            <a:r>
              <a:rPr lang="en-US" dirty="0"/>
              <a:t> 2. This program gave me exposure to the course load that I could expect in engineering and how the tests were structured.</a:t>
            </a:r>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303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were given corporate interactions in which we were able to visit Air Products. They showed us different chemistry experiments such as making ice cream out of nitrogen. For some reason, I wasn’t the happiest person.</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8303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program</a:t>
            </a:r>
            <a:r>
              <a:rPr lang="en-US" baseline="0" dirty="0" smtClean="0"/>
              <a:t> is MEPO, which is three-day multicultural engineering program orientation. Teams work together in a variety of tasks. For example, my team was the winner for the engineering themed amazing race through campus. </a:t>
            </a:r>
            <a:endParaRPr lang="en-US" baseline="0" dirty="0" smtClean="0"/>
          </a:p>
        </p:txBody>
      </p:sp>
      <p:sp>
        <p:nvSpPr>
          <p:cNvPr id="4" name="Slide Number Placeholder 3"/>
          <p:cNvSpPr>
            <a:spLocks noGrp="1"/>
          </p:cNvSpPr>
          <p:nvPr>
            <p:ph type="sldNum" sz="quarter" idx="10"/>
          </p:nvPr>
        </p:nvSpPr>
        <p:spPr/>
        <p:txBody>
          <a:bodyPr/>
          <a:lstStyle/>
          <a:p>
            <a:fld id="{FFF4866D-7C2D-8941-99D0-D11F84A269FA}" type="slidenum">
              <a:rPr lang="en-US" smtClean="0"/>
              <a:t>6</a:t>
            </a:fld>
            <a:endParaRPr lang="en-US"/>
          </a:p>
        </p:txBody>
      </p:sp>
    </p:spTree>
    <p:extLst>
      <p:ext uri="{BB962C8B-B14F-4D97-AF65-F5344CB8AC3E}">
        <p14:creationId xmlns:p14="http://schemas.microsoft.com/office/powerpoint/2010/main" val="389277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a:t>
            </a:r>
            <a:r>
              <a:rPr lang="en-US" baseline="0" dirty="0" smtClean="0"/>
              <a:t>of the teams are broken up into themes. One year we had an iron man theme. </a:t>
            </a:r>
          </a:p>
          <a:p>
            <a:endParaRPr lang="en-US" baseline="0" dirty="0" smtClean="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9277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of the staple projects that we do is building a tent. You have majority of your team blindfolding while the other people are directing you on how to create the tent. It emphasizes communication skills and working together. We have a design project as well.</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t>8</a:t>
            </a:fld>
            <a:endParaRPr lang="en-US"/>
          </a:p>
        </p:txBody>
      </p:sp>
    </p:spTree>
    <p:extLst>
      <p:ext uri="{BB962C8B-B14F-4D97-AF65-F5344CB8AC3E}">
        <p14:creationId xmlns:p14="http://schemas.microsoft.com/office/powerpoint/2010/main" val="389277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detail you have to determine before the fall semester is…</a:t>
            </a:r>
            <a:endParaRPr lang="en-US" dirty="0"/>
          </a:p>
        </p:txBody>
      </p:sp>
      <p:sp>
        <p:nvSpPr>
          <p:cNvPr id="4" name="Slide Number Placeholder 3"/>
          <p:cNvSpPr>
            <a:spLocks noGrp="1"/>
          </p:cNvSpPr>
          <p:nvPr>
            <p:ph type="sldNum" sz="quarter" idx="10"/>
          </p:nvPr>
        </p:nvSpPr>
        <p:spPr/>
        <p:txBody>
          <a:bodyPr/>
          <a:lstStyle/>
          <a:p>
            <a:fld id="{FFF4866D-7C2D-8941-99D0-D11F84A269F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3383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346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017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7309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8527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6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96" r:id="rId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7.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6.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jpe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jpeg"/><Relationship Id="rId2" Type="http://schemas.openxmlformats.org/officeDocument/2006/relationships/notesSlide" Target="../notesSlides/notesSlide27.xml"/><Relationship Id="rId16" Type="http://schemas.openxmlformats.org/officeDocument/2006/relationships/image" Target="../media/image44.png"/><Relationship Id="rId20"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8.png"/><Relationship Id="rId10" Type="http://schemas.openxmlformats.org/officeDocument/2006/relationships/image" Target="../media/image39.png"/><Relationship Id="rId19" Type="http://schemas.openxmlformats.org/officeDocument/2006/relationships/image" Target="../media/image47.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jpeg"/><Relationship Id="rId3" Type="http://schemas.openxmlformats.org/officeDocument/2006/relationships/image" Target="../media/image51.png"/><Relationship Id="rId21"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jpeg"/><Relationship Id="rId2" Type="http://schemas.openxmlformats.org/officeDocument/2006/relationships/notesSlide" Target="../notesSlides/notesSlide28.xml"/><Relationship Id="rId16" Type="http://schemas.openxmlformats.org/officeDocument/2006/relationships/image" Target="../media/image44.png"/><Relationship Id="rId20"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8.png"/><Relationship Id="rId10" Type="http://schemas.openxmlformats.org/officeDocument/2006/relationships/image" Target="../media/image39.png"/><Relationship Id="rId19" Type="http://schemas.openxmlformats.org/officeDocument/2006/relationships/image" Target="../media/image47.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0.jpeg"/><Relationship Id="rId5" Type="http://schemas.microsoft.com/office/2007/relationships/hdphoto" Target="../media/hdphoto9.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42474" y="2521059"/>
            <a:ext cx="7259053" cy="1815882"/>
          </a:xfrm>
          <a:prstGeom prst="rect">
            <a:avLst/>
          </a:prstGeom>
          <a:noFill/>
        </p:spPr>
        <p:txBody>
          <a:bodyPr wrap="square" rtlCol="0">
            <a:spAutoFit/>
          </a:bodyPr>
          <a:lstStyle/>
          <a:p>
            <a:pPr algn="ctr"/>
            <a:r>
              <a:rPr lang="en-US" sz="2800" dirty="0" smtClean="0">
                <a:solidFill>
                  <a:schemeClr val="bg1"/>
                </a:solidFill>
                <a:latin typeface="Arial Black"/>
                <a:cs typeface="Arial Black"/>
              </a:rPr>
              <a:t>Alexis Jackson, </a:t>
            </a:r>
            <a:r>
              <a:rPr lang="en-US" sz="2800" dirty="0" smtClean="0">
                <a:solidFill>
                  <a:schemeClr val="bg1"/>
                </a:solidFill>
                <a:latin typeface="Arial Black"/>
                <a:cs typeface="Arial Black"/>
              </a:rPr>
              <a:t>Senior EE</a:t>
            </a:r>
          </a:p>
          <a:p>
            <a:pPr algn="ctr"/>
            <a:endParaRPr lang="en-US" sz="2800" dirty="0" smtClean="0">
              <a:solidFill>
                <a:schemeClr val="bg1"/>
              </a:solidFill>
              <a:latin typeface="Arial Black"/>
              <a:cs typeface="Arial Black"/>
            </a:endParaRPr>
          </a:p>
          <a:p>
            <a:pPr algn="ctr"/>
            <a:r>
              <a:rPr lang="en-US" sz="2800" dirty="0" smtClean="0">
                <a:solidFill>
                  <a:schemeClr val="bg1"/>
                </a:solidFill>
                <a:latin typeface="Arial Black"/>
                <a:cs typeface="Arial Black"/>
              </a:rPr>
              <a:t>My College of Engineering Experience</a:t>
            </a:r>
            <a:endParaRPr lang="en-US" sz="2800" dirty="0">
              <a:solidFill>
                <a:schemeClr val="bg1"/>
              </a:solidFill>
              <a:latin typeface="Arial Black"/>
              <a:cs typeface="Arial Black"/>
            </a:endParaRPr>
          </a:p>
        </p:txBody>
      </p:sp>
    </p:spTree>
    <p:extLst>
      <p:ext uri="{BB962C8B-B14F-4D97-AF65-F5344CB8AC3E}">
        <p14:creationId xmlns:p14="http://schemas.microsoft.com/office/powerpoint/2010/main" val="1195615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p:nvPr/>
        </p:nvCxnSpPr>
        <p:spPr>
          <a:xfrm flipV="1">
            <a:off x="2770049" y="1974627"/>
            <a:ext cx="562928" cy="18457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81899" y="1295105"/>
            <a:ext cx="339228" cy="546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32847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Lst>
          </a:blip>
          <a:srcRect/>
          <a:stretch>
            <a:fillRect/>
          </a:stretch>
        </p:blipFill>
        <p:spPr bwMode="auto">
          <a:xfrm>
            <a:off x="0" y="0"/>
            <a:ext cx="9122387" cy="6858000"/>
          </a:xfrm>
          <a:prstGeom prst="rect">
            <a:avLst/>
          </a:prstGeom>
          <a:noFill/>
          <a:ln w="9525">
            <a:noFill/>
            <a:miter lim="800000"/>
            <a:headEnd/>
            <a:tailEnd/>
          </a:ln>
        </p:spPr>
      </p:pic>
      <p:pic>
        <p:nvPicPr>
          <p:cNvPr id="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768" y="1371600"/>
            <a:ext cx="2724298" cy="1767112"/>
          </a:xfrm>
          <a:prstGeom prst="rect">
            <a:avLst/>
          </a:prstGeom>
          <a:noFill/>
          <a:ln w="9525">
            <a:solidFill>
              <a:schemeClr val="tx1"/>
            </a:solidFill>
            <a:miter lim="800000"/>
            <a:headEnd/>
            <a:tailEnd/>
          </a:ln>
          <a:effec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05086" y="3732907"/>
            <a:ext cx="1483462" cy="1972688"/>
          </a:xfrm>
          <a:prstGeom prst="rect">
            <a:avLst/>
          </a:prstGeom>
          <a:noFill/>
          <a:ln w="9525">
            <a:solidFill>
              <a:srgbClr val="000000"/>
            </a:solidFill>
            <a:miter lim="800000"/>
            <a:headEnd/>
            <a:tailEnd/>
          </a:ln>
        </p:spPr>
      </p:pic>
      <p:pic>
        <p:nvPicPr>
          <p:cNvPr id="11"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953000" y="62728"/>
            <a:ext cx="3119919" cy="1339764"/>
          </a:xfrm>
          <a:prstGeom prst="rect">
            <a:avLst/>
          </a:prstGeom>
          <a:noFill/>
          <a:ln w="9525">
            <a:solidFill>
              <a:schemeClr val="tx1"/>
            </a:solidFill>
            <a:miter lim="800000"/>
            <a:headEnd/>
            <a:tailEnd/>
          </a:ln>
          <a:effectLst/>
        </p:spPr>
      </p:pic>
      <p:sp>
        <p:nvSpPr>
          <p:cNvPr id="2" name="Rectangle 1"/>
          <p:cNvSpPr/>
          <p:nvPr/>
        </p:nvSpPr>
        <p:spPr>
          <a:xfrm>
            <a:off x="1219201" y="3276600"/>
            <a:ext cx="533400" cy="60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p:cNvSpPr/>
          <p:nvPr/>
        </p:nvSpPr>
        <p:spPr>
          <a:xfrm>
            <a:off x="6779545" y="5401688"/>
            <a:ext cx="611855" cy="54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05186" y="1059592"/>
            <a:ext cx="534014" cy="685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4590" y="954554"/>
            <a:ext cx="1600200" cy="461665"/>
          </a:xfrm>
          <a:prstGeom prst="rect">
            <a:avLst/>
          </a:prstGeom>
          <a:noFill/>
        </p:spPr>
        <p:txBody>
          <a:bodyPr wrap="square" rtlCol="0">
            <a:spAutoFit/>
          </a:bodyPr>
          <a:lstStyle/>
          <a:p>
            <a:r>
              <a:rPr lang="en-US" sz="2400" b="1" dirty="0" smtClean="0">
                <a:solidFill>
                  <a:srgbClr val="C00000"/>
                </a:solidFill>
              </a:rPr>
              <a:t>E-House</a:t>
            </a:r>
            <a:endParaRPr lang="en-US" sz="2400" b="1" dirty="0">
              <a:solidFill>
                <a:srgbClr val="C00000"/>
              </a:solidFill>
            </a:endParaRPr>
          </a:p>
        </p:txBody>
      </p:sp>
      <p:sp>
        <p:nvSpPr>
          <p:cNvPr id="15" name="TextBox 14"/>
          <p:cNvSpPr txBox="1"/>
          <p:nvPr/>
        </p:nvSpPr>
        <p:spPr>
          <a:xfrm>
            <a:off x="3305066" y="62728"/>
            <a:ext cx="1600200" cy="461665"/>
          </a:xfrm>
          <a:prstGeom prst="rect">
            <a:avLst/>
          </a:prstGeom>
          <a:noFill/>
        </p:spPr>
        <p:txBody>
          <a:bodyPr wrap="square" rtlCol="0">
            <a:spAutoFit/>
          </a:bodyPr>
          <a:lstStyle/>
          <a:p>
            <a:pPr algn="r"/>
            <a:r>
              <a:rPr lang="en-US" sz="2400" b="1" dirty="0" smtClean="0">
                <a:solidFill>
                  <a:srgbClr val="C00000"/>
                </a:solidFill>
              </a:rPr>
              <a:t>FISE</a:t>
            </a:r>
            <a:endParaRPr lang="en-US" sz="2400" b="1" dirty="0">
              <a:solidFill>
                <a:srgbClr val="C00000"/>
              </a:solidFill>
            </a:endParaRPr>
          </a:p>
        </p:txBody>
      </p:sp>
      <p:sp>
        <p:nvSpPr>
          <p:cNvPr id="16" name="TextBox 15"/>
          <p:cNvSpPr txBox="1"/>
          <p:nvPr/>
        </p:nvSpPr>
        <p:spPr>
          <a:xfrm>
            <a:off x="7505086" y="3280030"/>
            <a:ext cx="1600200" cy="461665"/>
          </a:xfrm>
          <a:prstGeom prst="rect">
            <a:avLst/>
          </a:prstGeom>
          <a:noFill/>
        </p:spPr>
        <p:txBody>
          <a:bodyPr wrap="square" rtlCol="0">
            <a:spAutoFit/>
          </a:bodyPr>
          <a:lstStyle/>
          <a:p>
            <a:r>
              <a:rPr lang="en-US" sz="2400" b="1" dirty="0" smtClean="0">
                <a:solidFill>
                  <a:srgbClr val="C00000"/>
                </a:solidFill>
              </a:rPr>
              <a:t>EASI</a:t>
            </a:r>
            <a:endParaRPr lang="en-US" sz="2400" b="1" dirty="0">
              <a:solidFill>
                <a:srgbClr val="C00000"/>
              </a:solidFill>
            </a:endParaRPr>
          </a:p>
        </p:txBody>
      </p:sp>
      <p:sp>
        <p:nvSpPr>
          <p:cNvPr id="12" name="TextBox 11"/>
          <p:cNvSpPr txBox="1"/>
          <p:nvPr/>
        </p:nvSpPr>
        <p:spPr>
          <a:xfrm>
            <a:off x="198225" y="109153"/>
            <a:ext cx="2352930" cy="523220"/>
          </a:xfrm>
          <a:prstGeom prst="rect">
            <a:avLst/>
          </a:prstGeom>
          <a:noFill/>
        </p:spPr>
        <p:txBody>
          <a:bodyPr wrap="square" rtlCol="0">
            <a:spAutoFit/>
          </a:bodyPr>
          <a:lstStyle/>
          <a:p>
            <a:r>
              <a:rPr lang="en-US" sz="2800" b="1" dirty="0" smtClean="0"/>
              <a:t>Housing</a:t>
            </a:r>
            <a:endParaRPr lang="en-US" sz="2800" b="1" dirty="0"/>
          </a:p>
        </p:txBody>
      </p:sp>
    </p:spTree>
    <p:extLst>
      <p:ext uri="{BB962C8B-B14F-4D97-AF65-F5344CB8AC3E}">
        <p14:creationId xmlns:p14="http://schemas.microsoft.com/office/powerpoint/2010/main" val="1951890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drive.win.psu.edu\users\a\t\atj5040\Desktop\EA\pennypac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79" y="1053288"/>
            <a:ext cx="8081837" cy="5387891"/>
          </a:xfrm>
          <a:prstGeom prst="roundRect">
            <a:avLst>
              <a:gd name="adj" fmla="val 2166"/>
            </a:avLst>
          </a:prstGeom>
          <a:solidFill>
            <a:srgbClr val="FFFFFF">
              <a:shade val="85000"/>
            </a:srgbClr>
          </a:solidFill>
          <a:ln>
            <a:solidFill>
              <a:schemeClr val="tx1"/>
            </a:solidFill>
          </a:ln>
          <a:effectLst/>
          <a:extLst/>
        </p:spPr>
      </p:pic>
      <p:sp>
        <p:nvSpPr>
          <p:cNvPr id="4" name="TextBox 3"/>
          <p:cNvSpPr txBox="1"/>
          <p:nvPr/>
        </p:nvSpPr>
        <p:spPr>
          <a:xfrm>
            <a:off x="1917025" y="266294"/>
            <a:ext cx="5214347" cy="461665"/>
          </a:xfrm>
          <a:prstGeom prst="rect">
            <a:avLst/>
          </a:prstGeom>
          <a:noFill/>
        </p:spPr>
        <p:txBody>
          <a:bodyPr wrap="square" rtlCol="0">
            <a:spAutoFit/>
          </a:bodyPr>
          <a:lstStyle/>
          <a:p>
            <a:pPr algn="ctr"/>
            <a:r>
              <a:rPr lang="en-US" sz="2400" b="1" dirty="0" err="1" smtClean="0">
                <a:solidFill>
                  <a:schemeClr val="tx2">
                    <a:lumMod val="60000"/>
                    <a:lumOff val="40000"/>
                  </a:schemeClr>
                </a:solidFill>
                <a:latin typeface="Trebuchet MS" pitchFamily="34" charset="0"/>
              </a:rPr>
              <a:t>Penny</a:t>
            </a:r>
            <a:r>
              <a:rPr lang="en-US" sz="2400" b="1" dirty="0" err="1">
                <a:solidFill>
                  <a:schemeClr val="tx2">
                    <a:lumMod val="60000"/>
                    <a:lumOff val="40000"/>
                  </a:schemeClr>
                </a:solidFill>
                <a:latin typeface="Trebuchet MS" pitchFamily="34" charset="0"/>
              </a:rPr>
              <a:t>p</a:t>
            </a:r>
            <a:r>
              <a:rPr lang="en-US" sz="2400" b="1" dirty="0" err="1" smtClean="0">
                <a:solidFill>
                  <a:schemeClr val="tx2">
                    <a:lumMod val="60000"/>
                    <a:lumOff val="40000"/>
                  </a:schemeClr>
                </a:solidFill>
                <a:latin typeface="Trebuchet MS" pitchFamily="34" charset="0"/>
              </a:rPr>
              <a:t>acker</a:t>
            </a:r>
            <a:r>
              <a:rPr lang="en-US" sz="2400" b="1" dirty="0" smtClean="0">
                <a:solidFill>
                  <a:schemeClr val="tx2">
                    <a:lumMod val="60000"/>
                    <a:lumOff val="40000"/>
                  </a:schemeClr>
                </a:solidFill>
                <a:latin typeface="Trebuchet MS" pitchFamily="34" charset="0"/>
              </a:rPr>
              <a:t> Experience</a:t>
            </a:r>
            <a:endParaRPr lang="en-US" sz="2400" b="1" dirty="0">
              <a:solidFill>
                <a:schemeClr val="tx2">
                  <a:lumMod val="60000"/>
                  <a:lumOff val="40000"/>
                </a:schemeClr>
              </a:solidFill>
              <a:latin typeface="Trebuchet MS" pitchFamily="34" charset="0"/>
            </a:endParaRPr>
          </a:p>
        </p:txBody>
      </p:sp>
    </p:spTree>
    <p:extLst>
      <p:ext uri="{BB962C8B-B14F-4D97-AF65-F5344CB8AC3E}">
        <p14:creationId xmlns:p14="http://schemas.microsoft.com/office/powerpoint/2010/main" val="569937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p:nvPr/>
        </p:nvCxnSpPr>
        <p:spPr>
          <a:xfrm flipV="1">
            <a:off x="2770049" y="1974627"/>
            <a:ext cx="562928" cy="18457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1910138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4296498" y="1241732"/>
            <a:ext cx="339228" cy="546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26874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drive.win.psu.edu\users\a\t\atj5040\Desktop\EA\pennypac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81" y="1053288"/>
            <a:ext cx="8081837" cy="5387891"/>
          </a:xfrm>
          <a:prstGeom prst="roundRect">
            <a:avLst>
              <a:gd name="adj" fmla="val 2166"/>
            </a:avLst>
          </a:prstGeom>
          <a:solidFill>
            <a:srgbClr val="FFFFFF">
              <a:shade val="85000"/>
            </a:srgbClr>
          </a:solidFill>
          <a:ln>
            <a:noFill/>
          </a:ln>
          <a:effectLst/>
          <a:extLst/>
        </p:spPr>
      </p:pic>
      <p:sp>
        <p:nvSpPr>
          <p:cNvPr id="4" name="TextBox 3"/>
          <p:cNvSpPr txBox="1"/>
          <p:nvPr/>
        </p:nvSpPr>
        <p:spPr>
          <a:xfrm>
            <a:off x="698500" y="176988"/>
            <a:ext cx="7289800" cy="461665"/>
          </a:xfrm>
          <a:prstGeom prst="rect">
            <a:avLst/>
          </a:prstGeom>
          <a:noFill/>
        </p:spPr>
        <p:txBody>
          <a:bodyPr wrap="square" rtlCol="0">
            <a:spAutoFit/>
          </a:bodyPr>
          <a:lstStyle/>
          <a:p>
            <a:pPr algn="ctr"/>
            <a:r>
              <a:rPr lang="en-US" sz="2400" b="1" dirty="0" err="1" smtClean="0">
                <a:solidFill>
                  <a:schemeClr val="tx2">
                    <a:lumMod val="60000"/>
                    <a:lumOff val="40000"/>
                  </a:schemeClr>
                </a:solidFill>
                <a:latin typeface="Trebuchet MS" pitchFamily="34" charset="0"/>
              </a:rPr>
              <a:t>Pennypacker</a:t>
            </a:r>
            <a:r>
              <a:rPr lang="en-US" sz="2400" b="1" dirty="0" smtClean="0">
                <a:solidFill>
                  <a:schemeClr val="tx2">
                    <a:lumMod val="60000"/>
                    <a:lumOff val="40000"/>
                  </a:schemeClr>
                </a:solidFill>
                <a:latin typeface="Trebuchet MS" pitchFamily="34" charset="0"/>
              </a:rPr>
              <a:t> Experience</a:t>
            </a:r>
            <a:endParaRPr lang="en-US" sz="2400" b="1" dirty="0">
              <a:solidFill>
                <a:schemeClr val="tx2">
                  <a:lumMod val="60000"/>
                  <a:lumOff val="40000"/>
                </a:schemeClr>
              </a:solidFill>
              <a:latin typeface="Trebuchet MS" pitchFamily="34" charset="0"/>
            </a:endParaRPr>
          </a:p>
        </p:txBody>
      </p:sp>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36513"/>
            <a:ext cx="91440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49288" y="638652"/>
            <a:ext cx="10442576" cy="461665"/>
          </a:xfrm>
          <a:prstGeom prst="rect">
            <a:avLst/>
          </a:prstGeom>
          <a:solidFill>
            <a:schemeClr val="bg2">
              <a:alpha val="46000"/>
            </a:schemeClr>
          </a:solidFill>
        </p:spPr>
        <p:txBody>
          <a:bodyPr wrap="square" rtlCol="0">
            <a:spAutoFit/>
          </a:bodyPr>
          <a:lstStyle/>
          <a:p>
            <a:pPr algn="ctr"/>
            <a:r>
              <a:rPr lang="en-US" sz="2400" b="1" dirty="0" smtClean="0"/>
              <a:t>Most people think their classes may look like this….</a:t>
            </a:r>
            <a:endParaRPr lang="en-US" sz="2400" b="1" dirty="0"/>
          </a:p>
        </p:txBody>
      </p:sp>
    </p:spTree>
    <p:extLst>
      <p:ext uri="{BB962C8B-B14F-4D97-AF65-F5344CB8AC3E}">
        <p14:creationId xmlns:p14="http://schemas.microsoft.com/office/powerpoint/2010/main" val="673042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67177"/>
            <a:ext cx="9144000" cy="461665"/>
          </a:xfrm>
          <a:prstGeom prst="rect">
            <a:avLst/>
          </a:prstGeom>
          <a:solidFill>
            <a:schemeClr val="bg2">
              <a:alpha val="46000"/>
            </a:schemeClr>
          </a:solidFill>
        </p:spPr>
        <p:txBody>
          <a:bodyPr wrap="square" rtlCol="0">
            <a:spAutoFit/>
          </a:bodyPr>
          <a:lstStyle/>
          <a:p>
            <a:pPr algn="ctr"/>
            <a:r>
              <a:rPr lang="en-US" sz="2400" b="1" dirty="0" smtClean="0"/>
              <a:t>But in reality they will look more like this…</a:t>
            </a:r>
            <a:endParaRPr lang="en-US" sz="2400" b="1" dirty="0"/>
          </a:p>
        </p:txBody>
      </p:sp>
    </p:spTree>
    <p:extLst>
      <p:ext uri="{BB962C8B-B14F-4D97-AF65-F5344CB8AC3E}">
        <p14:creationId xmlns:p14="http://schemas.microsoft.com/office/powerpoint/2010/main" val="267160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087" y="176988"/>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Engineering Design</a:t>
            </a:r>
            <a:endParaRPr lang="en-US" sz="2400" b="1" dirty="0">
              <a:solidFill>
                <a:srgbClr val="002060"/>
              </a:solidFill>
              <a:latin typeface="Trebuchet MS" pitchFamily="34" charset="0"/>
            </a:endParaRPr>
          </a:p>
        </p:txBody>
      </p:sp>
      <p:pic>
        <p:nvPicPr>
          <p:cNvPr id="8" name="Picture 7" descr="team.jpg.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4950" y="1134318"/>
            <a:ext cx="6134101" cy="4734836"/>
          </a:xfrm>
          <a:prstGeom prst="roundRect">
            <a:avLst>
              <a:gd name="adj" fmla="val 4329"/>
            </a:avLst>
          </a:prstGeom>
          <a:ln>
            <a:solidFill>
              <a:schemeClr val="tx1"/>
            </a:solidFill>
          </a:ln>
        </p:spPr>
      </p:pic>
    </p:spTree>
    <p:extLst>
      <p:ext uri="{BB962C8B-B14F-4D97-AF65-F5344CB8AC3E}">
        <p14:creationId xmlns:p14="http://schemas.microsoft.com/office/powerpoint/2010/main" val="1706710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2087" y="176988"/>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Engineering Design</a:t>
            </a:r>
            <a:endParaRPr lang="en-US" sz="2400" b="1" dirty="0">
              <a:solidFill>
                <a:srgbClr val="002060"/>
              </a:solidFill>
              <a:latin typeface="Trebuchet MS" pitchFamily="34" charset="0"/>
            </a:endParaRPr>
          </a:p>
        </p:txBody>
      </p:sp>
      <p:grpSp>
        <p:nvGrpSpPr>
          <p:cNvPr id="10" name="Group 9"/>
          <p:cNvGrpSpPr/>
          <p:nvPr/>
        </p:nvGrpSpPr>
        <p:grpSpPr>
          <a:xfrm>
            <a:off x="1202114" y="1278375"/>
            <a:ext cx="6739773" cy="4301250"/>
            <a:chOff x="1202114" y="1692899"/>
            <a:chExt cx="6739773" cy="4301250"/>
          </a:xfrm>
        </p:grpSpPr>
        <p:pic>
          <p:nvPicPr>
            <p:cNvPr id="3" name="Picture 2"/>
            <p:cNvPicPr/>
            <p:nvPr/>
          </p:nvPicPr>
          <p:blipFill rotWithShape="1">
            <a:blip r:embed="rId3">
              <a:extLst>
                <a:ext uri="{BEBA8EAE-BF5A-486C-A8C5-ECC9F3942E4B}">
                  <a14:imgProps xmlns:a14="http://schemas.microsoft.com/office/drawing/2010/main">
                    <a14:imgLayer r:embed="rId4">
                      <a14:imgEffect>
                        <a14:backgroundRemoval t="7856" b="93781" l="0" r="99083"/>
                      </a14:imgEffect>
                    </a14:imgLayer>
                  </a14:imgProps>
                </a:ext>
                <a:ext uri="{28A0092B-C50C-407E-A947-70E740481C1C}">
                  <a14:useLocalDpi xmlns:a14="http://schemas.microsoft.com/office/drawing/2010/main" val="0"/>
                </a:ext>
              </a:extLst>
            </a:blip>
            <a:srcRect t="18735" r="2330" b="6327"/>
            <a:stretch/>
          </p:blipFill>
          <p:spPr bwMode="auto">
            <a:xfrm>
              <a:off x="1202114" y="1692899"/>
              <a:ext cx="6739773" cy="3472202"/>
            </a:xfrm>
            <a:prstGeom prst="rect">
              <a:avLst/>
            </a:prstGeom>
            <a:noFill/>
            <a:ln>
              <a:noFill/>
            </a:ln>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649" y="5293886"/>
              <a:ext cx="3286063" cy="7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11913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book2.JPG"/>
          <p:cNvPicPr>
            <a:picLocks noChangeAspect="1"/>
          </p:cNvPicPr>
          <p:nvPr/>
        </p:nvPicPr>
        <p:blipFill>
          <a:blip r:embed="rId3">
            <a:extLst>
              <a:ext uri="{BEBA8EAE-BF5A-486C-A8C5-ECC9F3942E4B}">
                <a14:imgProps xmlns:a14="http://schemas.microsoft.com/office/drawing/2010/main">
                  <a14:imgLayer r:embed="rId4">
                    <a14:imgEffect>
                      <a14:backgroundRemoval t="9945" b="90055" l="6334" r="91596"/>
                    </a14:imgEffect>
                  </a14:imgLayer>
                </a14:imgProps>
              </a:ext>
              <a:ext uri="{28A0092B-C50C-407E-A947-70E740481C1C}">
                <a14:useLocalDpi xmlns:a14="http://schemas.microsoft.com/office/drawing/2010/main" val="0"/>
              </a:ext>
            </a:extLst>
          </a:blip>
          <a:stretch>
            <a:fillRect/>
          </a:stretch>
        </p:blipFill>
        <p:spPr>
          <a:xfrm rot="16200000">
            <a:off x="1615593" y="-481668"/>
            <a:ext cx="5912816" cy="7821338"/>
          </a:xfrm>
          <a:prstGeom prst="rect">
            <a:avLst/>
          </a:prstGeom>
          <a:noFill/>
          <a:ln>
            <a:noFill/>
          </a:ln>
        </p:spPr>
      </p:pic>
      <p:sp>
        <p:nvSpPr>
          <p:cNvPr id="7" name="TextBox 6"/>
          <p:cNvSpPr txBox="1"/>
          <p:nvPr/>
        </p:nvSpPr>
        <p:spPr>
          <a:xfrm>
            <a:off x="652087" y="176988"/>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Engineering Design</a:t>
            </a:r>
            <a:endParaRPr lang="en-US" sz="2400" b="1" dirty="0">
              <a:solidFill>
                <a:srgbClr val="002060"/>
              </a:solidFill>
              <a:latin typeface="Trebuchet MS" pitchFamily="34" charset="0"/>
            </a:endParaRPr>
          </a:p>
        </p:txBody>
      </p:sp>
    </p:spTree>
    <p:extLst>
      <p:ext uri="{BB962C8B-B14F-4D97-AF65-F5344CB8AC3E}">
        <p14:creationId xmlns:p14="http://schemas.microsoft.com/office/powerpoint/2010/main" val="3611913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schemeClr val="bg1"/>
                  </a:solidFill>
                </a:rPr>
                <a:t>PSU Potential</a:t>
              </a:r>
              <a:endParaRPr lang="en-US" dirty="0">
                <a:solidFill>
                  <a:schemeClr val="bg1"/>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V="1">
            <a:off x="1497509" y="1991561"/>
            <a:ext cx="568167" cy="16764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2770049" y="1974627"/>
            <a:ext cx="562928" cy="18457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t>World Class Engineer</a:t>
            </a:r>
            <a:endParaRPr lang="en-US" sz="1600" b="1" dirty="0"/>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schemeClr val="bg1"/>
                </a:solidFill>
              </a:rPr>
              <a:t>First-Year</a:t>
            </a:r>
          </a:p>
          <a:p>
            <a:pPr algn="ctr"/>
            <a:r>
              <a:rPr lang="en-US" sz="1600" b="1" dirty="0" smtClean="0">
                <a:solidFill>
                  <a:schemeClr val="bg1"/>
                </a:solidFill>
              </a:rPr>
              <a:t>Engagement</a:t>
            </a:r>
            <a:endParaRPr lang="en-US" sz="1600" b="1" dirty="0">
              <a:solidFill>
                <a:schemeClr val="bg1"/>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schemeClr val="bg1"/>
                </a:solidFill>
              </a:rPr>
              <a:t>Housing</a:t>
            </a:r>
            <a:endParaRPr lang="en-US" sz="1400" b="1" dirty="0">
              <a:solidFill>
                <a:schemeClr val="bg1"/>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schemeClr val="bg1"/>
                </a:solidFill>
              </a:rPr>
              <a:t>Involvement Opportunities</a:t>
            </a:r>
            <a:endParaRPr lang="en-US" sz="1600" b="1" dirty="0">
              <a:solidFill>
                <a:schemeClr val="bg1"/>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schemeClr val="bg1"/>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schemeClr val="bg1"/>
                </a:solidFill>
              </a:rPr>
              <a:t>Pre-College</a:t>
            </a:r>
            <a:endParaRPr lang="en-US" sz="1600" b="1" dirty="0">
              <a:solidFill>
                <a:schemeClr val="bg1"/>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1671886" y="1365250"/>
            <a:ext cx="339228" cy="546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latin typeface="Calibri"/>
              </a:rPr>
              <a:t>PSU Potential</a:t>
            </a:r>
            <a:endParaRPr lang="en-US" b="1" dirty="0">
              <a:solidFill>
                <a:srgbClr val="000090"/>
              </a:solidFill>
              <a:latin typeface="Calibri"/>
            </a:endParaRPr>
          </a:p>
        </p:txBody>
      </p:sp>
    </p:spTree>
    <p:extLst>
      <p:ext uri="{BB962C8B-B14F-4D97-AF65-F5344CB8AC3E}">
        <p14:creationId xmlns:p14="http://schemas.microsoft.com/office/powerpoint/2010/main" val="170277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1520723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a:stCxn id="75" idx="6"/>
            <a:endCxn id="82" idx="2"/>
          </p:cNvCxnSpPr>
          <p:nvPr/>
        </p:nvCxnSpPr>
        <p:spPr>
          <a:xfrm>
            <a:off x="4236503" y="2190635"/>
            <a:ext cx="477736" cy="10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stCxn id="100" idx="6"/>
            <a:endCxn id="75" idx="2"/>
          </p:cNvCxnSpPr>
          <p:nvPr/>
        </p:nvCxnSpPr>
        <p:spPr>
          <a:xfrm flipV="1">
            <a:off x="3470137" y="2190635"/>
            <a:ext cx="629206" cy="41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5812032" y="1241732"/>
            <a:ext cx="339228" cy="546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23310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6988"/>
            <a:ext cx="9144000" cy="646331"/>
          </a:xfrm>
          <a:prstGeom prst="rect">
            <a:avLst/>
          </a:prstGeom>
          <a:noFill/>
        </p:spPr>
        <p:txBody>
          <a:bodyPr wrap="square" rtlCol="0">
            <a:spAutoFit/>
          </a:bodyPr>
          <a:lstStyle/>
          <a:p>
            <a:pPr algn="ctr"/>
            <a:r>
              <a:rPr lang="en-US" sz="3600" b="1" dirty="0" smtClean="0">
                <a:solidFill>
                  <a:srgbClr val="002060"/>
                </a:solidFill>
                <a:latin typeface="Trebuchet MS" pitchFamily="34" charset="0"/>
              </a:rPr>
              <a:t>Getting INVOLVED!</a:t>
            </a:r>
            <a:endParaRPr lang="en-US" sz="3600" b="1" dirty="0">
              <a:solidFill>
                <a:srgbClr val="002060"/>
              </a:solidFill>
              <a:latin typeface="Trebuchet MS" pitchFamily="34" charset="0"/>
            </a:endParaRPr>
          </a:p>
        </p:txBody>
      </p:sp>
      <p:sp>
        <p:nvSpPr>
          <p:cNvPr id="9" name="Rectangle 8"/>
          <p:cNvSpPr/>
          <p:nvPr/>
        </p:nvSpPr>
        <p:spPr>
          <a:xfrm>
            <a:off x="559544" y="2497976"/>
            <a:ext cx="8024913" cy="1862048"/>
          </a:xfrm>
          <a:prstGeom prst="rect">
            <a:avLst/>
          </a:prstGeom>
          <a:noFill/>
        </p:spPr>
        <p:txBody>
          <a:bodyPr wrap="square" lIns="91440" tIns="45720" rIns="91440" bIns="45720">
            <a:spAutoFit/>
          </a:bodyPr>
          <a:lstStyle/>
          <a:p>
            <a:pPr algn="ctr"/>
            <a:r>
              <a:rPr lang="en-US" sz="115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8</a:t>
            </a:r>
            <a:r>
              <a:rPr lang="en-US" sz="115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00+ Clubs</a:t>
            </a:r>
            <a:endParaRPr lang="en-US" sz="115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48852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369"/>
            <a:ext cx="1409700" cy="1467370"/>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655" y="73613"/>
            <a:ext cx="2036345" cy="149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udrive.win.psu.edu\users\a\t\atj5040\Desktop\EA\psu_iee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169" y="5882573"/>
            <a:ext cx="2061831" cy="97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pics.jpg.gif"/>
          <p:cNvPicPr>
            <a:picLocks noChangeAspect="1"/>
          </p:cNvPicPr>
          <p:nvPr/>
        </p:nvPicPr>
        <p:blipFill rotWithShape="1">
          <a:blip r:embed="rId6">
            <a:extLst>
              <a:ext uri="{28A0092B-C50C-407E-A947-70E740481C1C}">
                <a14:useLocalDpi xmlns:a14="http://schemas.microsoft.com/office/drawing/2010/main" val="0"/>
              </a:ext>
            </a:extLst>
          </a:blip>
          <a:srcRect l="18941" t="30682" r="21211" b="11364"/>
          <a:stretch/>
        </p:blipFill>
        <p:spPr>
          <a:xfrm>
            <a:off x="12700" y="6105774"/>
            <a:ext cx="2129169" cy="687263"/>
          </a:xfrm>
          <a:prstGeom prst="rect">
            <a:avLst/>
          </a:prstGeom>
        </p:spPr>
      </p:pic>
      <p:sp>
        <p:nvSpPr>
          <p:cNvPr id="6" name="TextBox 5"/>
          <p:cNvSpPr txBox="1"/>
          <p:nvPr/>
        </p:nvSpPr>
        <p:spPr>
          <a:xfrm>
            <a:off x="0" y="176988"/>
            <a:ext cx="9144000" cy="646331"/>
          </a:xfrm>
          <a:prstGeom prst="rect">
            <a:avLst/>
          </a:prstGeom>
          <a:noFill/>
        </p:spPr>
        <p:txBody>
          <a:bodyPr wrap="square" rtlCol="0">
            <a:spAutoFit/>
          </a:bodyPr>
          <a:lstStyle/>
          <a:p>
            <a:pPr algn="ctr"/>
            <a:r>
              <a:rPr lang="en-US" sz="3600" b="1" dirty="0" smtClean="0">
                <a:solidFill>
                  <a:srgbClr val="002060"/>
                </a:solidFill>
                <a:latin typeface="Trebuchet MS" pitchFamily="34" charset="0"/>
              </a:rPr>
              <a:t>Getting INVOLVED!</a:t>
            </a:r>
            <a:endParaRPr lang="en-US" sz="3600" b="1" dirty="0">
              <a:solidFill>
                <a:srgbClr val="002060"/>
              </a:solidFill>
              <a:latin typeface="Trebuchet MS" pitchFamily="34" charset="0"/>
            </a:endParaRPr>
          </a:p>
        </p:txBody>
      </p:sp>
      <p:pic>
        <p:nvPicPr>
          <p:cNvPr id="7" name="Picture 6" descr="Screen Shot 2013-10-14 at 10.29.4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 y="1773588"/>
            <a:ext cx="4562436" cy="3742623"/>
          </a:xfrm>
          <a:prstGeom prst="rect">
            <a:avLst/>
          </a:prstGeom>
          <a:ln>
            <a:solidFill>
              <a:schemeClr val="tx1"/>
            </a:solidFill>
          </a:ln>
          <a:effectLst>
            <a:outerShdw blurRad="292100" dist="139700" dir="2700000" algn="tl" rotWithShape="0">
              <a:srgbClr val="333333">
                <a:alpha val="65000"/>
              </a:srgbClr>
            </a:outerShdw>
          </a:effectLst>
        </p:spPr>
      </p:pic>
      <p:grpSp>
        <p:nvGrpSpPr>
          <p:cNvPr id="11" name="Group 10"/>
          <p:cNvGrpSpPr/>
          <p:nvPr/>
        </p:nvGrpSpPr>
        <p:grpSpPr>
          <a:xfrm>
            <a:off x="5219700" y="2139950"/>
            <a:ext cx="3822700" cy="2857500"/>
            <a:chOff x="5219700" y="2139950"/>
            <a:chExt cx="3822700" cy="2857500"/>
          </a:xfrm>
        </p:grpSpPr>
        <p:sp>
          <p:nvSpPr>
            <p:cNvPr id="8" name="Right Arrow 7"/>
            <p:cNvSpPr/>
            <p:nvPr/>
          </p:nvSpPr>
          <p:spPr>
            <a:xfrm>
              <a:off x="5219700" y="3149600"/>
              <a:ext cx="660400" cy="4191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n>
                  <a:solidFill>
                    <a:srgbClr val="000000"/>
                  </a:solidFill>
                </a:ln>
                <a:solidFill>
                  <a:srgbClr val="000000"/>
                </a:solidFill>
              </a:endParaRPr>
            </a:p>
          </p:txBody>
        </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9778" b="96444" l="0" r="100000">
                          <a14:backgroundMark x1="96889" y1="46667" x2="96889" y2="46667"/>
                        </a14:backgroundRemoval>
                      </a14:imgEffect>
                    </a14:imgLayer>
                  </a14:imgProps>
                </a:ext>
              </a:extLst>
            </a:blip>
            <a:stretch>
              <a:fillRect/>
            </a:stretch>
          </p:blipFill>
          <p:spPr>
            <a:xfrm>
              <a:off x="6184900" y="2139950"/>
              <a:ext cx="2857500" cy="2857500"/>
            </a:xfrm>
            <a:prstGeom prst="rect">
              <a:avLst/>
            </a:prstGeom>
          </p:spPr>
        </p:pic>
      </p:grpSp>
    </p:spTree>
    <p:extLst>
      <p:ext uri="{BB962C8B-B14F-4D97-AF65-F5344CB8AC3E}">
        <p14:creationId xmlns:p14="http://schemas.microsoft.com/office/powerpoint/2010/main" val="39064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a:stCxn id="75" idx="6"/>
            <a:endCxn id="82" idx="2"/>
          </p:cNvCxnSpPr>
          <p:nvPr/>
        </p:nvCxnSpPr>
        <p:spPr>
          <a:xfrm>
            <a:off x="4236503" y="2190635"/>
            <a:ext cx="477736" cy="10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stCxn id="100" idx="6"/>
            <a:endCxn id="75" idx="2"/>
          </p:cNvCxnSpPr>
          <p:nvPr/>
        </p:nvCxnSpPr>
        <p:spPr>
          <a:xfrm flipV="1">
            <a:off x="3470137" y="2190635"/>
            <a:ext cx="629206" cy="41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2976829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a:stCxn id="75" idx="6"/>
            <a:endCxn id="82" idx="2"/>
          </p:cNvCxnSpPr>
          <p:nvPr/>
        </p:nvCxnSpPr>
        <p:spPr>
          <a:xfrm>
            <a:off x="4236503" y="2190635"/>
            <a:ext cx="477736" cy="10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a:stCxn id="86" idx="6"/>
            <a:endCxn id="88" idx="2"/>
          </p:cNvCxnSpPr>
          <p:nvPr/>
        </p:nvCxnSpPr>
        <p:spPr>
          <a:xfrm>
            <a:off x="5753774" y="2190635"/>
            <a:ext cx="47599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stCxn id="100" idx="6"/>
            <a:endCxn id="75" idx="2"/>
          </p:cNvCxnSpPr>
          <p:nvPr/>
        </p:nvCxnSpPr>
        <p:spPr>
          <a:xfrm flipV="1">
            <a:off x="3470137" y="2190635"/>
            <a:ext cx="629206" cy="41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7135203" y="1225024"/>
            <a:ext cx="339228" cy="5461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38257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371599" y="3591983"/>
            <a:ext cx="6096001" cy="2656417"/>
            <a:chOff x="1371599" y="3591983"/>
            <a:chExt cx="6096001" cy="2656417"/>
          </a:xfrm>
        </p:grpSpPr>
        <p:grpSp>
          <p:nvGrpSpPr>
            <p:cNvPr id="31" name="Group 30"/>
            <p:cNvGrpSpPr/>
            <p:nvPr/>
          </p:nvGrpSpPr>
          <p:grpSpPr>
            <a:xfrm>
              <a:off x="1371599" y="3591983"/>
              <a:ext cx="6096001" cy="2656417"/>
              <a:chOff x="1371599" y="3591983"/>
              <a:chExt cx="6096001" cy="2656417"/>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3591983"/>
                <a:ext cx="6096001" cy="265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a:off x="1447800" y="3874065"/>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54150" y="43180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480695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47800" y="52578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54150" y="57150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1447800" y="617855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371600" y="3593592"/>
            <a:ext cx="6096001" cy="2656417"/>
            <a:chOff x="1371599" y="3591983"/>
            <a:chExt cx="6096001" cy="2656417"/>
          </a:xfrm>
        </p:grpSpPr>
        <p:grpSp>
          <p:nvGrpSpPr>
            <p:cNvPr id="35" name="Group 34"/>
            <p:cNvGrpSpPr/>
            <p:nvPr/>
          </p:nvGrpSpPr>
          <p:grpSpPr>
            <a:xfrm>
              <a:off x="1371599" y="3591983"/>
              <a:ext cx="6096001" cy="2656417"/>
              <a:chOff x="1371599" y="3591983"/>
              <a:chExt cx="6096001" cy="2656417"/>
            </a:xfrm>
          </p:grpSpPr>
          <p:pic>
            <p:nvPicPr>
              <p:cNvPr id="3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1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71599" y="3591983"/>
                <a:ext cx="6096001" cy="265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Connector 37"/>
              <p:cNvCxnSpPr/>
              <p:nvPr/>
            </p:nvCxnSpPr>
            <p:spPr>
              <a:xfrm>
                <a:off x="1447800" y="3874065"/>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54150" y="43180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47800" y="480695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47800" y="52578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454150" y="571500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1447800" y="6178550"/>
              <a:ext cx="586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61315" y="2819400"/>
            <a:ext cx="8554085" cy="1495425"/>
            <a:chOff x="361315" y="2819400"/>
            <a:chExt cx="8554085" cy="1495425"/>
          </a:xfrm>
        </p:grpSpPr>
        <p:grpSp>
          <p:nvGrpSpPr>
            <p:cNvPr id="30" name="Group 29"/>
            <p:cNvGrpSpPr/>
            <p:nvPr/>
          </p:nvGrpSpPr>
          <p:grpSpPr>
            <a:xfrm>
              <a:off x="361315" y="2819400"/>
              <a:ext cx="8554085" cy="1495425"/>
              <a:chOff x="361315" y="2819400"/>
              <a:chExt cx="8554085" cy="1495425"/>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3" t="10610" r="4493" b="72638"/>
              <a:stretch/>
            </p:blipFill>
            <p:spPr bwMode="auto">
              <a:xfrm>
                <a:off x="367665" y="2819400"/>
                <a:ext cx="8547735" cy="67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67665" y="3495110"/>
                <a:ext cx="1080135" cy="819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57275" y="3495110"/>
                <a:ext cx="383857" cy="372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315200" y="3491935"/>
                <a:ext cx="1600200" cy="819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315200" y="3495110"/>
                <a:ext cx="685800" cy="372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67665" y="3482975"/>
                <a:ext cx="8547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1315" y="2825750"/>
                <a:ext cx="8547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61315" y="2825750"/>
              <a:ext cx="8547735" cy="669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04800" y="174815"/>
            <a:ext cx="8534400" cy="2345153"/>
            <a:chOff x="304800" y="174815"/>
            <a:chExt cx="8534400" cy="2345153"/>
          </a:xfrm>
        </p:grpSpPr>
        <p:pic>
          <p:nvPicPr>
            <p:cNvPr id="45"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1000"/>
                      </a14:imgEffect>
                    </a14:imgLayer>
                  </a14:imgProps>
                </a:ext>
                <a:ext uri="{28A0092B-C50C-407E-A947-70E740481C1C}">
                  <a14:useLocalDpi xmlns:a14="http://schemas.microsoft.com/office/drawing/2010/main" val="0"/>
                </a:ext>
              </a:extLst>
            </a:blip>
            <a:srcRect b="63445"/>
            <a:stretch>
              <a:fillRect/>
            </a:stretch>
          </p:blipFill>
          <p:spPr bwMode="auto">
            <a:xfrm>
              <a:off x="533401" y="174815"/>
              <a:ext cx="8046762" cy="10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81000"/>
                      </a14:imgEffect>
                    </a14:imgLayer>
                  </a14:imgProps>
                </a:ext>
                <a:ext uri="{28A0092B-C50C-407E-A947-70E740481C1C}">
                  <a14:useLocalDpi xmlns:a14="http://schemas.microsoft.com/office/drawing/2010/main" val="0"/>
                </a:ext>
              </a:extLst>
            </a:blip>
            <a:srcRect t="10526"/>
            <a:stretch>
              <a:fillRect/>
            </a:stretch>
          </p:blipFill>
          <p:spPr bwMode="auto">
            <a:xfrm>
              <a:off x="304800" y="1317815"/>
              <a:ext cx="8534400" cy="120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p:cNvGrpSpPr/>
          <p:nvPr/>
        </p:nvGrpSpPr>
        <p:grpSpPr>
          <a:xfrm>
            <a:off x="301752" y="173736"/>
            <a:ext cx="8534400" cy="2345153"/>
            <a:chOff x="1676399" y="257092"/>
            <a:chExt cx="8534400" cy="2345153"/>
          </a:xfrm>
        </p:grpSpPr>
        <p:pic>
          <p:nvPicPr>
            <p:cNvPr id="47" name="Picture 2"/>
            <p:cNvPicPr>
              <a:picLocks noChangeAspect="1" noChangeArrowheads="1"/>
            </p:cNvPicPr>
            <p:nvPr/>
          </p:nvPicPr>
          <p:blipFill>
            <a:blip r:embed="rId10">
              <a:extLst>
                <a:ext uri="{28A0092B-C50C-407E-A947-70E740481C1C}">
                  <a14:useLocalDpi xmlns:a14="http://schemas.microsoft.com/office/drawing/2010/main" val="0"/>
                </a:ext>
              </a:extLst>
            </a:blip>
            <a:srcRect b="63445"/>
            <a:stretch>
              <a:fillRect/>
            </a:stretch>
          </p:blipFill>
          <p:spPr bwMode="auto">
            <a:xfrm>
              <a:off x="1905000" y="257092"/>
              <a:ext cx="8046762" cy="10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noChangeArrowheads="1"/>
            </p:cNvPicPr>
            <p:nvPr/>
          </p:nvPicPr>
          <p:blipFill>
            <a:blip r:embed="rId11">
              <a:extLst>
                <a:ext uri="{28A0092B-C50C-407E-A947-70E740481C1C}">
                  <a14:useLocalDpi xmlns:a14="http://schemas.microsoft.com/office/drawing/2010/main" val="0"/>
                </a:ext>
              </a:extLst>
            </a:blip>
            <a:srcRect t="10526"/>
            <a:stretch>
              <a:fillRect/>
            </a:stretch>
          </p:blipFill>
          <p:spPr bwMode="auto">
            <a:xfrm>
              <a:off x="1676399" y="1400092"/>
              <a:ext cx="8534400" cy="120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888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2209800"/>
            <a:ext cx="8704688" cy="236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6414" y="4743384"/>
            <a:ext cx="1425204" cy="82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81" y="5791199"/>
            <a:ext cx="8778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2591" y="4948570"/>
            <a:ext cx="155039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743" y="4977479"/>
            <a:ext cx="16764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5641" y="1164429"/>
            <a:ext cx="16033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878" y="4691061"/>
            <a:ext cx="9810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243" y="4876800"/>
            <a:ext cx="9874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9998" y="1528096"/>
            <a:ext cx="1999647" cy="49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0434" y="1096961"/>
            <a:ext cx="10668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9"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3018" y="1303590"/>
            <a:ext cx="1056160" cy="71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8512" y="5949947"/>
            <a:ext cx="129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1449" y="5967237"/>
            <a:ext cx="1914525"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304800"/>
            <a:ext cx="1139825"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4" descr="http://t3.gstatic.com/images?q=tbn:ANd9GcSL4GKoaG-ydGggFk95KhmKSSwGXUpkesIQlRradaadEIMUqKq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781" y="304800"/>
            <a:ext cx="1888860" cy="499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4" descr="http://www.cartype.com/pics/1318/small/chevron_log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0451" y="182812"/>
            <a:ext cx="606783" cy="724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8" descr="http://t1.gstatic.com/images?q=tbn:ANd9GcQoCJUsg5xeA_HDvICU0C_v1XLu9Vi09vJFxk8ZkfCzFF5gqN--7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7789" y="112606"/>
            <a:ext cx="1103102" cy="10226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pitt.edu/~ptk9/gore_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97438" y="268667"/>
            <a:ext cx="1459650" cy="8617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99998" y="5944855"/>
            <a:ext cx="1959224" cy="5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http://africa.comworldseries.com/wp-content/uploads/6765LOGOWordmark_301_Blue.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7243" y="1528096"/>
            <a:ext cx="1889710" cy="40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68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201" b="24931"/>
          <a:stretch/>
        </p:blipFill>
        <p:spPr bwMode="auto">
          <a:xfrm>
            <a:off x="152400" y="2209800"/>
            <a:ext cx="8704688" cy="236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6414" y="4743384"/>
            <a:ext cx="1425204" cy="82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alphaModFix amt="23000"/>
            <a:extLst>
              <a:ext uri="{28A0092B-C50C-407E-A947-70E740481C1C}">
                <a14:useLocalDpi xmlns:a14="http://schemas.microsoft.com/office/drawing/2010/main" val="0"/>
              </a:ext>
            </a:extLst>
          </a:blip>
          <a:srcRect/>
          <a:stretch>
            <a:fillRect/>
          </a:stretch>
        </p:blipFill>
        <p:spPr bwMode="auto">
          <a:xfrm>
            <a:off x="286781" y="5791199"/>
            <a:ext cx="8778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6" cstate="print">
            <a:alphaModFix amt="23000"/>
            <a:extLst>
              <a:ext uri="{28A0092B-C50C-407E-A947-70E740481C1C}">
                <a14:useLocalDpi xmlns:a14="http://schemas.microsoft.com/office/drawing/2010/main" val="0"/>
              </a:ext>
            </a:extLst>
          </a:blip>
          <a:srcRect/>
          <a:stretch>
            <a:fillRect/>
          </a:stretch>
        </p:blipFill>
        <p:spPr bwMode="auto">
          <a:xfrm>
            <a:off x="4892591" y="4948570"/>
            <a:ext cx="155039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7">
            <a:alphaModFix amt="23000"/>
            <a:extLst>
              <a:ext uri="{28A0092B-C50C-407E-A947-70E740481C1C}">
                <a14:useLocalDpi xmlns:a14="http://schemas.microsoft.com/office/drawing/2010/main" val="0"/>
              </a:ext>
            </a:extLst>
          </a:blip>
          <a:srcRect/>
          <a:stretch>
            <a:fillRect/>
          </a:stretch>
        </p:blipFill>
        <p:spPr bwMode="auto">
          <a:xfrm>
            <a:off x="6839743" y="4977479"/>
            <a:ext cx="16764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8">
            <a:alphaModFix amt="23000"/>
            <a:extLst>
              <a:ext uri="{28A0092B-C50C-407E-A947-70E740481C1C}">
                <a14:useLocalDpi xmlns:a14="http://schemas.microsoft.com/office/drawing/2010/main" val="0"/>
              </a:ext>
            </a:extLst>
          </a:blip>
          <a:srcRect/>
          <a:stretch>
            <a:fillRect/>
          </a:stretch>
        </p:blipFill>
        <p:spPr bwMode="auto">
          <a:xfrm>
            <a:off x="2175641" y="1164429"/>
            <a:ext cx="16033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9">
            <a:alphaModFix amt="23000"/>
            <a:extLst>
              <a:ext uri="{28A0092B-C50C-407E-A947-70E740481C1C}">
                <a14:useLocalDpi xmlns:a14="http://schemas.microsoft.com/office/drawing/2010/main" val="0"/>
              </a:ext>
            </a:extLst>
          </a:blip>
          <a:srcRect/>
          <a:stretch>
            <a:fillRect/>
          </a:stretch>
        </p:blipFill>
        <p:spPr bwMode="auto">
          <a:xfrm>
            <a:off x="1653878" y="4691061"/>
            <a:ext cx="9810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0">
            <a:alphaModFix amt="23000"/>
            <a:extLst>
              <a:ext uri="{28A0092B-C50C-407E-A947-70E740481C1C}">
                <a14:useLocalDpi xmlns:a14="http://schemas.microsoft.com/office/drawing/2010/main" val="0"/>
              </a:ext>
            </a:extLst>
          </a:blip>
          <a:srcRect/>
          <a:stretch>
            <a:fillRect/>
          </a:stretch>
        </p:blipFill>
        <p:spPr bwMode="auto">
          <a:xfrm>
            <a:off x="177243" y="4876800"/>
            <a:ext cx="9874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1">
            <a:alphaModFix amt="23000"/>
            <a:extLst>
              <a:ext uri="{28A0092B-C50C-407E-A947-70E740481C1C}">
                <a14:useLocalDpi xmlns:a14="http://schemas.microsoft.com/office/drawing/2010/main" val="0"/>
              </a:ext>
            </a:extLst>
          </a:blip>
          <a:srcRect/>
          <a:stretch>
            <a:fillRect/>
          </a:stretch>
        </p:blipFill>
        <p:spPr bwMode="auto">
          <a:xfrm>
            <a:off x="6799998" y="1528096"/>
            <a:ext cx="1999647" cy="49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6"/>
          <p:cNvPicPr>
            <a:picLocks noChangeAspect="1" noChangeArrowheads="1"/>
          </p:cNvPicPr>
          <p:nvPr/>
        </p:nvPicPr>
        <p:blipFill>
          <a:blip r:embed="rId12">
            <a:alphaModFix amt="23000"/>
            <a:extLst>
              <a:ext uri="{28A0092B-C50C-407E-A947-70E740481C1C}">
                <a14:useLocalDpi xmlns:a14="http://schemas.microsoft.com/office/drawing/2010/main" val="0"/>
              </a:ext>
            </a:extLst>
          </a:blip>
          <a:srcRect/>
          <a:stretch>
            <a:fillRect/>
          </a:stretch>
        </p:blipFill>
        <p:spPr bwMode="auto">
          <a:xfrm>
            <a:off x="3930434" y="1096961"/>
            <a:ext cx="10668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9" name="Picture 17"/>
          <p:cNvPicPr>
            <a:picLocks noChangeAspect="1" noChangeArrowheads="1"/>
          </p:cNvPicPr>
          <p:nvPr/>
        </p:nvPicPr>
        <p:blipFill>
          <a:blip r:embed="rId13">
            <a:alphaModFix amt="23000"/>
            <a:extLst>
              <a:ext uri="{28A0092B-C50C-407E-A947-70E740481C1C}">
                <a14:useLocalDpi xmlns:a14="http://schemas.microsoft.com/office/drawing/2010/main" val="0"/>
              </a:ext>
            </a:extLst>
          </a:blip>
          <a:srcRect/>
          <a:stretch>
            <a:fillRect/>
          </a:stretch>
        </p:blipFill>
        <p:spPr bwMode="auto">
          <a:xfrm>
            <a:off x="5303018" y="1303590"/>
            <a:ext cx="1056160" cy="71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14">
            <a:alphaModFix amt="23000"/>
            <a:extLst>
              <a:ext uri="{28A0092B-C50C-407E-A947-70E740481C1C}">
                <a14:useLocalDpi xmlns:a14="http://schemas.microsoft.com/office/drawing/2010/main" val="0"/>
              </a:ext>
            </a:extLst>
          </a:blip>
          <a:srcRect/>
          <a:stretch>
            <a:fillRect/>
          </a:stretch>
        </p:blipFill>
        <p:spPr bwMode="auto">
          <a:xfrm>
            <a:off x="4608512" y="5949947"/>
            <a:ext cx="129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19"/>
          <p:cNvPicPr>
            <a:picLocks noChangeAspect="1" noChangeArrowheads="1"/>
          </p:cNvPicPr>
          <p:nvPr/>
        </p:nvPicPr>
        <p:blipFill>
          <a:blip r:embed="rId15">
            <a:alphaModFix amt="23000"/>
            <a:extLst>
              <a:ext uri="{28A0092B-C50C-407E-A947-70E740481C1C}">
                <a14:useLocalDpi xmlns:a14="http://schemas.microsoft.com/office/drawing/2010/main" val="0"/>
              </a:ext>
            </a:extLst>
          </a:blip>
          <a:srcRect/>
          <a:stretch>
            <a:fillRect/>
          </a:stretch>
        </p:blipFill>
        <p:spPr bwMode="auto">
          <a:xfrm>
            <a:off x="1951449" y="5967237"/>
            <a:ext cx="1914525"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16">
            <a:alphaModFix amt="23000"/>
            <a:extLst>
              <a:ext uri="{28A0092B-C50C-407E-A947-70E740481C1C}">
                <a14:useLocalDpi xmlns:a14="http://schemas.microsoft.com/office/drawing/2010/main" val="0"/>
              </a:ext>
            </a:extLst>
          </a:blip>
          <a:srcRect/>
          <a:stretch>
            <a:fillRect/>
          </a:stretch>
        </p:blipFill>
        <p:spPr bwMode="auto">
          <a:xfrm>
            <a:off x="2438400" y="304800"/>
            <a:ext cx="1139825"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4" descr="http://t3.gstatic.com/images?q=tbn:ANd9GcSL4GKoaG-ydGggFk95KhmKSSwGXUpkesIQlRradaadEIMUqKqC"/>
          <p:cNvPicPr>
            <a:picLocks noChangeAspect="1" noChangeArrowheads="1"/>
          </p:cNvPicPr>
          <p:nvPr/>
        </p:nvPicPr>
        <p:blipFill>
          <a:blip r:embed="rId17">
            <a:alphaModFix amt="23000"/>
            <a:extLst>
              <a:ext uri="{28A0092B-C50C-407E-A947-70E740481C1C}">
                <a14:useLocalDpi xmlns:a14="http://schemas.microsoft.com/office/drawing/2010/main" val="0"/>
              </a:ext>
            </a:extLst>
          </a:blip>
          <a:srcRect/>
          <a:stretch>
            <a:fillRect/>
          </a:stretch>
        </p:blipFill>
        <p:spPr bwMode="auto">
          <a:xfrm>
            <a:off x="286781" y="304800"/>
            <a:ext cx="1888860" cy="4999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4" descr="http://www.cartype.com/pics/1318/small/chevron_logo.jpg"/>
          <p:cNvPicPr>
            <a:picLocks noChangeAspect="1" noChangeArrowheads="1"/>
          </p:cNvPicPr>
          <p:nvPr/>
        </p:nvPicPr>
        <p:blipFill>
          <a:blip r:embed="rId18" cstate="print">
            <a:alphaModFix amt="23000"/>
            <a:extLst>
              <a:ext uri="{28A0092B-C50C-407E-A947-70E740481C1C}">
                <a14:useLocalDpi xmlns:a14="http://schemas.microsoft.com/office/drawing/2010/main" val="0"/>
              </a:ext>
            </a:extLst>
          </a:blip>
          <a:srcRect/>
          <a:stretch>
            <a:fillRect/>
          </a:stretch>
        </p:blipFill>
        <p:spPr bwMode="auto">
          <a:xfrm>
            <a:off x="4390451" y="182812"/>
            <a:ext cx="606783" cy="7249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8" descr="http://t1.gstatic.com/images?q=tbn:ANd9GcQoCJUsg5xeA_HDvICU0C_v1XLu9Vi09vJFxk8ZkfCzFF5gqN--7w"/>
          <p:cNvPicPr>
            <a:picLocks noChangeAspect="1" noChangeArrowheads="1"/>
          </p:cNvPicPr>
          <p:nvPr/>
        </p:nvPicPr>
        <p:blipFill>
          <a:blip r:embed="rId19">
            <a:alphaModFix amt="23000"/>
            <a:extLst>
              <a:ext uri="{28A0092B-C50C-407E-A947-70E740481C1C}">
                <a14:useLocalDpi xmlns:a14="http://schemas.microsoft.com/office/drawing/2010/main" val="0"/>
              </a:ext>
            </a:extLst>
          </a:blip>
          <a:srcRect/>
          <a:stretch>
            <a:fillRect/>
          </a:stretch>
        </p:blipFill>
        <p:spPr bwMode="auto">
          <a:xfrm>
            <a:off x="5667789" y="112606"/>
            <a:ext cx="1103102" cy="10226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pitt.edu/~ptk9/gore_logo.jpg"/>
          <p:cNvPicPr>
            <a:picLocks noChangeAspect="1" noChangeArrowheads="1"/>
          </p:cNvPicPr>
          <p:nvPr/>
        </p:nvPicPr>
        <p:blipFill>
          <a:blip r:embed="rId20" cstate="print">
            <a:alphaModFix amt="23000"/>
            <a:extLst>
              <a:ext uri="{28A0092B-C50C-407E-A947-70E740481C1C}">
                <a14:useLocalDpi xmlns:a14="http://schemas.microsoft.com/office/drawing/2010/main" val="0"/>
              </a:ext>
            </a:extLst>
          </a:blip>
          <a:srcRect/>
          <a:stretch>
            <a:fillRect/>
          </a:stretch>
        </p:blipFill>
        <p:spPr bwMode="auto">
          <a:xfrm>
            <a:off x="7397438" y="268667"/>
            <a:ext cx="1459650" cy="8617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21" cstate="print">
            <a:alphaModFix amt="23000"/>
            <a:extLst>
              <a:ext uri="{28A0092B-C50C-407E-A947-70E740481C1C}">
                <a14:useLocalDpi xmlns:a14="http://schemas.microsoft.com/office/drawing/2010/main" val="0"/>
              </a:ext>
            </a:extLst>
          </a:blip>
          <a:srcRect/>
          <a:stretch>
            <a:fillRect/>
          </a:stretch>
        </p:blipFill>
        <p:spPr bwMode="auto">
          <a:xfrm>
            <a:off x="6799998" y="5944855"/>
            <a:ext cx="1959224" cy="5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http://africa.comworldseries.com/wp-content/uploads/6765LOGOWordmark_301_Blue.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7243" y="1528096"/>
            <a:ext cx="1889710" cy="40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406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udrive.win.psu.edu\users\a\t\atj5040\Desktop\EA\baseball_co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 y="2318902"/>
            <a:ext cx="4584358" cy="34382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udrive.win.psu.edu\users\a\t\atj5040\Desktop\EA\corning_fal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093" y="2318902"/>
            <a:ext cx="4564907" cy="34300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ages.fastcompany.com/upload/gorilla-glas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 y="82689"/>
            <a:ext cx="2901462" cy="1694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africa.comworldseries.com/wp-content/uploads/6765LOGOWordmark_301_Bl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180" y="369312"/>
            <a:ext cx="4728535" cy="101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64826" y="151994"/>
            <a:ext cx="5214347"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PREF: Pre-First Year in Engineering</a:t>
            </a:r>
            <a:endParaRPr lang="en-US" sz="2400" b="1" dirty="0">
              <a:solidFill>
                <a:srgbClr val="002060"/>
              </a:solidFill>
              <a:latin typeface="Trebuchet MS" pitchFamily="34" charset="0"/>
            </a:endParaRPr>
          </a:p>
        </p:txBody>
      </p:sp>
      <p:pic>
        <p:nvPicPr>
          <p:cNvPr id="1029" name="Picture 5" descr="\\udrive.win.psu.edu\users\a\t\atj5040\Desktop\EA\group_jump_pref.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18406" y="885266"/>
            <a:ext cx="7590314" cy="5104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74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udrive.win.psu.edu\users\a\t\atj5040\Desktop\EA\ra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16" y="263829"/>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442" y="512888"/>
            <a:ext cx="3938348" cy="109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rf.harris.com/media/Exterior%20JROC%201_26-18625.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2285437"/>
            <a:ext cx="5191678" cy="30534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udrive.win.psu.edu\users\a\t\atj5040\Desktop\EA\harri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55632" y="2285437"/>
            <a:ext cx="4088368" cy="30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56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drive.win.psu.edu\users\a\t\atj5040\Desktop\EA\baton rou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43257"/>
            <a:ext cx="5420963" cy="4630060"/>
          </a:xfrm>
          <a:prstGeom prst="roundRect">
            <a:avLst>
              <a:gd name="adj" fmla="val 0"/>
            </a:avLst>
          </a:prstGeom>
          <a:solidFill>
            <a:srgbClr val="FFFFFF">
              <a:shade val="85000"/>
            </a:srgbClr>
          </a:solidFill>
          <a:ln>
            <a:noFill/>
          </a:ln>
          <a:effectLst/>
          <a:extLst/>
        </p:spPr>
      </p:pic>
      <p:sp>
        <p:nvSpPr>
          <p:cNvPr id="18" name="TextBox 17"/>
          <p:cNvSpPr txBox="1"/>
          <p:nvPr/>
        </p:nvSpPr>
        <p:spPr>
          <a:xfrm>
            <a:off x="7730718" y="6225383"/>
            <a:ext cx="1113768" cy="523220"/>
          </a:xfrm>
          <a:prstGeom prst="rect">
            <a:avLst/>
          </a:prstGeom>
          <a:noFill/>
        </p:spPr>
        <p:txBody>
          <a:bodyPr wrap="square" rtlCol="0">
            <a:spAutoFit/>
          </a:bodyPr>
          <a:lstStyle/>
          <a:p>
            <a:pPr algn="ctr"/>
            <a:r>
              <a:rPr lang="en-US" sz="1400" b="1" dirty="0" smtClean="0">
                <a:solidFill>
                  <a:schemeClr val="bg1"/>
                </a:solidFill>
                <a:latin typeface="Trebuchet MS" pitchFamily="34" charset="0"/>
              </a:rPr>
              <a:t>Summer 2013</a:t>
            </a:r>
          </a:p>
        </p:txBody>
      </p:sp>
      <p:pic>
        <p:nvPicPr>
          <p:cNvPr id="2" name="Picture 1" descr="Logo_ExxonMobil.jpg"/>
          <p:cNvPicPr>
            <a:picLocks noChangeAspect="1"/>
          </p:cNvPicPr>
          <p:nvPr/>
        </p:nvPicPr>
        <p:blipFill>
          <a:blip r:embed="rId4">
            <a:extLst>
              <a:ext uri="{BEBA8EAE-BF5A-486C-A8C5-ECC9F3942E4B}">
                <a14:imgProps xmlns:a14="http://schemas.microsoft.com/office/drawing/2010/main">
                  <a14:imgLayer r:embed="rId5">
                    <a14:imgEffect>
                      <a14:backgroundRemoval t="2351" b="98011" l="0" r="100000">
                        <a14:foregroundMark x1="3870" y1="53526" x2="3870" y2="53526"/>
                        <a14:foregroundMark x1="3183" y1="43400" x2="3183" y2="43400"/>
                        <a14:foregroundMark x1="16383" y1="49005" x2="16383" y2="49005"/>
                        <a14:foregroundMark x1="31899" y1="61664" x2="31899" y2="61664"/>
                        <a14:foregroundMark x1="41700" y1="42315" x2="41700" y2="42315"/>
                        <a14:foregroundMark x1="71067" y1="36528" x2="71067" y2="36528"/>
                        <a14:foregroundMark x1="81989" y1="33092" x2="81989" y2="33092"/>
                        <a14:foregroundMark x1="92948" y1="34177" x2="92948" y2="34177"/>
                        <a14:foregroundMark x1="93165" y1="14828" x2="93165" y2="14828"/>
                        <a14:foregroundMark x1="98192" y1="28571" x2="98192" y2="28571"/>
                      </a14:backgroundRemoval>
                    </a14:imgEffect>
                  </a14:imgLayer>
                </a14:imgProps>
              </a:ext>
              <a:ext uri="{28A0092B-C50C-407E-A947-70E740481C1C}">
                <a14:useLocalDpi xmlns:a14="http://schemas.microsoft.com/office/drawing/2010/main" val="0"/>
              </a:ext>
            </a:extLst>
          </a:blip>
          <a:stretch>
            <a:fillRect/>
          </a:stretch>
        </p:blipFill>
        <p:spPr>
          <a:xfrm>
            <a:off x="1316519" y="247833"/>
            <a:ext cx="6799434" cy="1359886"/>
          </a:xfrm>
          <a:prstGeom prst="rect">
            <a:avLst/>
          </a:prstGeom>
        </p:spPr>
      </p:pic>
      <p:pic>
        <p:nvPicPr>
          <p:cNvPr id="19" name="Picture 18" descr="photo.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20962" y="1843258"/>
            <a:ext cx="3723038" cy="4630059"/>
          </a:xfrm>
          <a:prstGeom prst="rect">
            <a:avLst/>
          </a:prstGeom>
        </p:spPr>
      </p:pic>
    </p:spTree>
    <p:extLst>
      <p:ext uri="{BB962C8B-B14F-4D97-AF65-F5344CB8AC3E}">
        <p14:creationId xmlns:p14="http://schemas.microsoft.com/office/powerpoint/2010/main" val="2921260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a:stCxn id="75" idx="6"/>
            <a:endCxn id="82" idx="2"/>
          </p:cNvCxnSpPr>
          <p:nvPr/>
        </p:nvCxnSpPr>
        <p:spPr>
          <a:xfrm>
            <a:off x="4236503" y="2190635"/>
            <a:ext cx="477736" cy="10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a:stCxn id="86" idx="6"/>
            <a:endCxn id="88" idx="2"/>
          </p:cNvCxnSpPr>
          <p:nvPr/>
        </p:nvCxnSpPr>
        <p:spPr>
          <a:xfrm>
            <a:off x="5753774" y="2190635"/>
            <a:ext cx="47599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stCxn id="100" idx="6"/>
            <a:endCxn id="75" idx="2"/>
          </p:cNvCxnSpPr>
          <p:nvPr/>
        </p:nvCxnSpPr>
        <p:spPr>
          <a:xfrm flipV="1">
            <a:off x="3470137" y="2190635"/>
            <a:ext cx="629206" cy="41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1004034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a:stCxn id="62" idx="6"/>
          </p:cNvCxnSpPr>
          <p:nvPr/>
        </p:nvCxnSpPr>
        <p:spPr>
          <a:xfrm flipV="1">
            <a:off x="1502272" y="2189930"/>
            <a:ext cx="568727" cy="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a:stCxn id="75" idx="6"/>
            <a:endCxn id="82" idx="2"/>
          </p:cNvCxnSpPr>
          <p:nvPr/>
        </p:nvCxnSpPr>
        <p:spPr>
          <a:xfrm>
            <a:off x="4236503" y="2190635"/>
            <a:ext cx="477736" cy="10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a:stCxn id="86" idx="6"/>
            <a:endCxn id="88" idx="2"/>
          </p:cNvCxnSpPr>
          <p:nvPr/>
        </p:nvCxnSpPr>
        <p:spPr>
          <a:xfrm>
            <a:off x="5753774" y="2190635"/>
            <a:ext cx="47599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6"/>
          </p:cNvCxnSpPr>
          <p:nvPr/>
        </p:nvCxnSpPr>
        <p:spPr>
          <a:xfrm flipV="1">
            <a:off x="2784337" y="2192405"/>
            <a:ext cx="601280" cy="415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stCxn id="100" idx="6"/>
            <a:endCxn id="75" idx="2"/>
          </p:cNvCxnSpPr>
          <p:nvPr/>
        </p:nvCxnSpPr>
        <p:spPr>
          <a:xfrm flipV="1">
            <a:off x="3470137" y="2190635"/>
            <a:ext cx="629206" cy="41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a:endCxn id="109" idx="2"/>
          </p:cNvCxnSpPr>
          <p:nvPr/>
        </p:nvCxnSpPr>
        <p:spPr>
          <a:xfrm>
            <a:off x="7056690" y="2201257"/>
            <a:ext cx="496254" cy="153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pic>
        <p:nvPicPr>
          <p:cNvPr id="51"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16750" b="77000" l="6316" r="47895">
                        <a14:backgroundMark x1="40000" y1="22750" x2="40000" y2="22750"/>
                        <a14:backgroundMark x1="40789" y1="27750" x2="40789" y2="27750"/>
                      </a14:backgroundRemoval>
                    </a14:imgEffect>
                  </a14:imgLayer>
                </a14:imgProps>
              </a:ext>
              <a:ext uri="{28A0092B-C50C-407E-A947-70E740481C1C}">
                <a14:useLocalDpi xmlns:a14="http://schemas.microsoft.com/office/drawing/2010/main" val="0"/>
              </a:ext>
            </a:extLst>
          </a:blip>
          <a:srcRect l="4477" t="4867" r="44928" b="23036"/>
          <a:stretch/>
        </p:blipFill>
        <p:spPr>
          <a:xfrm>
            <a:off x="7731792" y="1884907"/>
            <a:ext cx="1829576" cy="2744364"/>
          </a:xfrm>
          <a:prstGeom prst="rect">
            <a:avLst/>
          </a:prstGeom>
        </p:spPr>
      </p:pic>
      <p:sp>
        <p:nvSpPr>
          <p:cNvPr id="126" name="TextBox 125"/>
          <p:cNvSpPr txBox="1"/>
          <p:nvPr/>
        </p:nvSpPr>
        <p:spPr>
          <a:xfrm>
            <a:off x="8026158" y="2908631"/>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Tree>
    <p:extLst>
      <p:ext uri="{BB962C8B-B14F-4D97-AF65-F5344CB8AC3E}">
        <p14:creationId xmlns:p14="http://schemas.microsoft.com/office/powerpoint/2010/main" val="2664783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07" y="244696"/>
            <a:ext cx="589850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76800" y="3810000"/>
            <a:ext cx="4114800" cy="523220"/>
          </a:xfrm>
          <a:prstGeom prst="rect">
            <a:avLst/>
          </a:prstGeom>
          <a:noFill/>
        </p:spPr>
        <p:txBody>
          <a:bodyPr wrap="square" rtlCol="0">
            <a:spAutoFit/>
          </a:bodyPr>
          <a:lstStyle/>
          <a:p>
            <a:pPr defTabSz="914400"/>
            <a:r>
              <a:rPr lang="en-US" sz="2800" b="1" dirty="0">
                <a:solidFill>
                  <a:srgbClr val="4F81BD">
                    <a:lumMod val="75000"/>
                  </a:srgbClr>
                </a:solidFill>
                <a:latin typeface="Calibri"/>
              </a:rPr>
              <a:t>Create. Connect. Change.</a:t>
            </a:r>
          </a:p>
        </p:txBody>
      </p:sp>
      <p:sp>
        <p:nvSpPr>
          <p:cNvPr id="10" name="TextBox 9"/>
          <p:cNvSpPr txBox="1"/>
          <p:nvPr/>
        </p:nvSpPr>
        <p:spPr>
          <a:xfrm>
            <a:off x="301256" y="5029200"/>
            <a:ext cx="4114800" cy="954107"/>
          </a:xfrm>
          <a:prstGeom prst="rect">
            <a:avLst/>
          </a:prstGeom>
          <a:noFill/>
        </p:spPr>
        <p:txBody>
          <a:bodyPr wrap="square" rtlCol="0">
            <a:spAutoFit/>
          </a:bodyPr>
          <a:lstStyle/>
          <a:p>
            <a:pPr defTabSz="914400"/>
            <a:r>
              <a:rPr lang="en-US" sz="2800" dirty="0" smtClean="0">
                <a:solidFill>
                  <a:srgbClr val="4F81BD">
                    <a:lumMod val="50000"/>
                  </a:srgbClr>
                </a:solidFill>
                <a:latin typeface="Calibri"/>
              </a:rPr>
              <a:t>Alexis Jackson</a:t>
            </a:r>
            <a:endParaRPr lang="en-US" sz="2800" dirty="0">
              <a:solidFill>
                <a:srgbClr val="4F81BD">
                  <a:lumMod val="50000"/>
                </a:srgbClr>
              </a:solidFill>
              <a:latin typeface="Calibri"/>
            </a:endParaRPr>
          </a:p>
          <a:p>
            <a:pPr defTabSz="914400"/>
            <a:r>
              <a:rPr lang="en-US" sz="2800" dirty="0" smtClean="0">
                <a:solidFill>
                  <a:srgbClr val="4F81BD">
                    <a:lumMod val="50000"/>
                  </a:srgbClr>
                </a:solidFill>
                <a:latin typeface="Calibri"/>
              </a:rPr>
              <a:t>atj5040@</a:t>
            </a:r>
            <a:r>
              <a:rPr lang="en-US" sz="2800" dirty="0">
                <a:solidFill>
                  <a:srgbClr val="4F81BD">
                    <a:lumMod val="50000"/>
                  </a:srgbClr>
                </a:solidFill>
                <a:latin typeface="Calibri"/>
              </a:rPr>
              <a:t>psu.edu</a:t>
            </a:r>
          </a:p>
        </p:txBody>
      </p:sp>
      <p:sp>
        <p:nvSpPr>
          <p:cNvPr id="11" name="TextBox 10"/>
          <p:cNvSpPr txBox="1"/>
          <p:nvPr/>
        </p:nvSpPr>
        <p:spPr>
          <a:xfrm>
            <a:off x="210207" y="6237890"/>
            <a:ext cx="4525926" cy="523220"/>
          </a:xfrm>
          <a:prstGeom prst="rect">
            <a:avLst/>
          </a:prstGeom>
          <a:noFill/>
        </p:spPr>
        <p:txBody>
          <a:bodyPr wrap="square" rtlCol="0">
            <a:spAutoFit/>
          </a:bodyPr>
          <a:lstStyle/>
          <a:p>
            <a:pPr defTabSz="914400"/>
            <a:r>
              <a:rPr lang="en-US" sz="2800" b="1" dirty="0">
                <a:solidFill>
                  <a:srgbClr val="4F81BD">
                    <a:lumMod val="75000"/>
                  </a:srgbClr>
                </a:solidFill>
                <a:latin typeface="Calibri"/>
              </a:rPr>
              <a:t>Visit </a:t>
            </a:r>
            <a:r>
              <a:rPr lang="en-US" sz="2800" b="1" i="1" dirty="0">
                <a:solidFill>
                  <a:srgbClr val="4F81BD">
                    <a:lumMod val="75000"/>
                  </a:srgbClr>
                </a:solidFill>
                <a:latin typeface="Calibri"/>
              </a:rPr>
              <a:t>engr.psu.edu/connect</a:t>
            </a:r>
          </a:p>
        </p:txBody>
      </p:sp>
    </p:spTree>
    <p:extLst>
      <p:ext uri="{BB962C8B-B14F-4D97-AF65-F5344CB8AC3E}">
        <p14:creationId xmlns:p14="http://schemas.microsoft.com/office/powerpoint/2010/main" val="3552992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64826" y="151994"/>
            <a:ext cx="5214347"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PREF: Pre-First Year in Engineering</a:t>
            </a:r>
            <a:endParaRPr lang="en-US" sz="2400" b="1" dirty="0">
              <a:solidFill>
                <a:srgbClr val="002060"/>
              </a:solidFill>
              <a:latin typeface="Trebuchet MS" pitchFamily="34" charset="0"/>
            </a:endParaRPr>
          </a:p>
        </p:txBody>
      </p:sp>
      <p:pic>
        <p:nvPicPr>
          <p:cNvPr id="1027" name="Picture 3" descr="\\udrive.win.psu.edu\users\a\t\atj5040\Desktop\EA\kasha_p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19" y="903174"/>
            <a:ext cx="7571562" cy="5051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6972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drive.win.psu.edu\users\a\t\atj5040\Desktop\EA\air_vis_p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52" y="1021012"/>
            <a:ext cx="7252296" cy="4815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964826" y="151994"/>
            <a:ext cx="5214347"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PREF: Pre-First Year in Engineering</a:t>
            </a:r>
            <a:endParaRPr lang="en-US" sz="2400" b="1" dirty="0">
              <a:solidFill>
                <a:srgbClr val="002060"/>
              </a:solidFill>
              <a:latin typeface="Trebuchet MS" pitchFamily="34" charset="0"/>
            </a:endParaRPr>
          </a:p>
        </p:txBody>
      </p:sp>
      <p:sp>
        <p:nvSpPr>
          <p:cNvPr id="3" name="Oval 2"/>
          <p:cNvSpPr/>
          <p:nvPr/>
        </p:nvSpPr>
        <p:spPr>
          <a:xfrm>
            <a:off x="6012514" y="3272368"/>
            <a:ext cx="296334" cy="3302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076972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500" y="151994"/>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Multicultural Engineering Program Orientation</a:t>
            </a:r>
            <a:endParaRPr lang="en-US" sz="2400" b="1" dirty="0">
              <a:solidFill>
                <a:srgbClr val="002060"/>
              </a:solidFill>
              <a:latin typeface="Trebuchet MS" pitchFamily="34" charset="0"/>
            </a:endParaRPr>
          </a:p>
        </p:txBody>
      </p:sp>
      <p:pic>
        <p:nvPicPr>
          <p:cNvPr id="6" name="Picture 5" descr="\\udrive.win.psu.edu\users\a\t\atj5040\Desktop\EA\team_wolver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14" y="954167"/>
            <a:ext cx="7447773" cy="4949667"/>
          </a:xfrm>
          <a:prstGeom prst="roundRect">
            <a:avLst>
              <a:gd name="adj" fmla="val 2029"/>
            </a:avLst>
          </a:prstGeom>
          <a:solidFill>
            <a:srgbClr val="FFFFFF">
              <a:shade val="85000"/>
            </a:srgbClr>
          </a:solidFill>
          <a:ln>
            <a:solidFill>
              <a:schemeClr val="tx1"/>
            </a:solidFill>
          </a:ln>
          <a:effectLst/>
          <a:extLst/>
        </p:spPr>
      </p:pic>
    </p:spTree>
    <p:extLst>
      <p:ext uri="{BB962C8B-B14F-4D97-AF65-F5344CB8AC3E}">
        <p14:creationId xmlns:p14="http://schemas.microsoft.com/office/powerpoint/2010/main" val="1647872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500" y="151994"/>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Multicultural Engineering Program Orientation</a:t>
            </a:r>
            <a:endParaRPr lang="en-US" sz="2400" b="1" dirty="0">
              <a:solidFill>
                <a:srgbClr val="002060"/>
              </a:solidFill>
              <a:latin typeface="Trebuchet MS" pitchFamily="34" charset="0"/>
            </a:endParaRPr>
          </a:p>
        </p:txBody>
      </p:sp>
      <p:pic>
        <p:nvPicPr>
          <p:cNvPr id="7" name="Picture 6" descr="\\udrive.win.psu.edu\users\a\t\atj5040\Desktop\EA\proposal_m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13" y="866307"/>
            <a:ext cx="7496783" cy="4982238"/>
          </a:xfrm>
          <a:prstGeom prst="roundRect">
            <a:avLst>
              <a:gd name="adj" fmla="val 1617"/>
            </a:avLst>
          </a:prstGeom>
          <a:solidFill>
            <a:srgbClr val="FFFFFF">
              <a:shade val="85000"/>
            </a:srgbClr>
          </a:solidFill>
          <a:ln>
            <a:solidFill>
              <a:schemeClr val="tx1"/>
            </a:solidFill>
          </a:ln>
          <a:effectLst/>
          <a:extLst/>
        </p:spPr>
      </p:pic>
    </p:spTree>
    <p:extLst>
      <p:ext uri="{BB962C8B-B14F-4D97-AF65-F5344CB8AC3E}">
        <p14:creationId xmlns:p14="http://schemas.microsoft.com/office/powerpoint/2010/main" val="942422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500" y="151994"/>
            <a:ext cx="7289800" cy="461665"/>
          </a:xfrm>
          <a:prstGeom prst="rect">
            <a:avLst/>
          </a:prstGeom>
          <a:noFill/>
        </p:spPr>
        <p:txBody>
          <a:bodyPr wrap="square" rtlCol="0">
            <a:spAutoFit/>
          </a:bodyPr>
          <a:lstStyle/>
          <a:p>
            <a:pPr algn="ctr"/>
            <a:r>
              <a:rPr lang="en-US" sz="2400" b="1" dirty="0" smtClean="0">
                <a:solidFill>
                  <a:srgbClr val="002060"/>
                </a:solidFill>
                <a:latin typeface="Trebuchet MS" pitchFamily="34" charset="0"/>
              </a:rPr>
              <a:t>Multicultural Engineering Program Orientation</a:t>
            </a:r>
            <a:endParaRPr lang="en-US" sz="2400" b="1" dirty="0">
              <a:solidFill>
                <a:srgbClr val="002060"/>
              </a:solidFill>
              <a:latin typeface="Trebuchet MS" pitchFamily="34" charset="0"/>
            </a:endParaRPr>
          </a:p>
        </p:txBody>
      </p:sp>
      <p:pic>
        <p:nvPicPr>
          <p:cNvPr id="1027" name="Picture 3" descr="V:\My Documents\555186_126781217490741_35498401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1063733"/>
            <a:ext cx="7496783" cy="5021284"/>
          </a:xfrm>
          <a:prstGeom prst="roundRect">
            <a:avLst>
              <a:gd name="adj" fmla="val 2630"/>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22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3563" y="2642957"/>
            <a:ext cx="1219200" cy="1833332"/>
            <a:chOff x="33563" y="2642957"/>
            <a:chExt cx="1219200" cy="1833332"/>
          </a:xfrm>
        </p:grpSpPr>
        <p:sp>
          <p:nvSpPr>
            <p:cNvPr id="38" name="Flowchart: Magnetic Disk 37"/>
            <p:cNvSpPr/>
            <p:nvPr/>
          </p:nvSpPr>
          <p:spPr>
            <a:xfrm>
              <a:off x="33563" y="2642957"/>
              <a:ext cx="1219200" cy="1833332"/>
            </a:xfrm>
            <a:prstGeom prst="flowChartMagneticDisk">
              <a:avLst/>
            </a:prstGeom>
            <a:solidFill>
              <a:schemeClr val="bg1"/>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lowchart: Magnetic Disk 38"/>
            <p:cNvSpPr/>
            <p:nvPr/>
          </p:nvSpPr>
          <p:spPr>
            <a:xfrm>
              <a:off x="528863" y="2814340"/>
              <a:ext cx="228600" cy="152401"/>
            </a:xfrm>
            <a:prstGeom prst="flowChartMagneticDisk">
              <a:avLst/>
            </a:prstGeom>
            <a:solidFill>
              <a:srgbClr val="00009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Magnetic Disk 39"/>
            <p:cNvSpPr/>
            <p:nvPr/>
          </p:nvSpPr>
          <p:spPr>
            <a:xfrm>
              <a:off x="33563" y="3257089"/>
              <a:ext cx="1219200" cy="1219200"/>
            </a:xfrm>
            <a:prstGeom prst="flowChartMagneticDis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8805" y="3638089"/>
              <a:ext cx="1104900" cy="646331"/>
            </a:xfrm>
            <a:prstGeom prst="rect">
              <a:avLst/>
            </a:prstGeom>
            <a:noFill/>
          </p:spPr>
          <p:txBody>
            <a:bodyPr wrap="square" rtlCol="0">
              <a:spAutoFit/>
            </a:bodyPr>
            <a:lstStyle/>
            <a:p>
              <a:pPr algn="ctr"/>
              <a:r>
                <a:rPr lang="en-US" dirty="0" smtClean="0">
                  <a:solidFill>
                    <a:prstClr val="white"/>
                  </a:solidFill>
                </a:rPr>
                <a:t>PSU Potential</a:t>
              </a:r>
              <a:endParaRPr lang="en-US" dirty="0">
                <a:solidFill>
                  <a:prstClr val="white"/>
                </a:solidFill>
              </a:endParaRPr>
            </a:p>
          </p:txBody>
        </p:sp>
      </p:grpSp>
      <p:sp>
        <p:nvSpPr>
          <p:cNvPr id="42" name="AutoShape 2"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AutoShape 4" descr="data:image/jpeg;base64,/9j/4AAQSkZJRgABAQAAAQABAAD/2wCEAAkGBhAQEBAQEBAPDxIQFBARDxAPDw8QEhAPExAVFhcYEhIXGyYeGBojGRISHy8gIywpLCwsFR8xNTAqNSYrLCkBCQoKDgwOGg8PGiwlHCQ0LiwvLC8sKSwtKiwsKSwsLTUsKSkpKSkpLCwpKSkpLCopMCwpKSksLCosLCksLCwpKf/AABEIAOYA2wMBIgACEQEDEQH/xAAbAAEAAgMBAQAAAAAAAAAAAAAAAgQBAwUHBv/EAD0QAAIBAgQCBwUGBAYDAAAAAAABAgMRBBIhMUFRBSJhcYGRoRMyUrHBBkJicrLRI6Lh8AcVQ4KS4hQkM//EABsBAQACAwEBAAAAAAAAAAAAAAACAwEEBQYH/8QALBEBAAICAQMDAgUFAQAAAAAAAAECAxEEEiExBUFRE2EiMrHB8EJxgaHRBv/aAAwDAQACEQMRAD8A9xAAAAAAAAAAAAAAAAAAAAAAAAAAAAAAAAAAAAAAAAAAAAAAAAAAAAAAAAAAAAAAAAAAAAAAAAAAAAAAAABhsw5EJvEM6SBDMYzFX14NNgIZjKkSjNEmkgYuZLYmJYAAZAAAAAAAAAAAAAAAAAAAAAAIthsg2ambNpKIHIxmItlOt0gk8sU6kuUeHe9kcnNyor5lZWkz4XWzGY5jxFZ7ypw7EnN+LMSU91WlblkWnoc63qNfb9v+rfpfd1MxJSOTHEVo8YVFy1i/78Cxh+kYyeVpwl8MuPc+JZh9RpadbYtimHQTJJmlMmmdrDnUTDaCKZI6VbbhAABIAAABVxPSEIPLrKfCEFeXjy8SrLFV5bezpLk71JemgHUByXKpa3/kO/FqnG3ctBGviI7Tp1OyUcr81+wHWBQo9LRvlqRdKX4tYvul+9i+AAAAAADDMkZELzqGYQbINkpMpY+q0lFOznonyXF+RweXm6ImZW0rudNOIxDm3GLagtJSW8nyj9WTpYN5dEox+FaefMlg6UVa+iWkUW6jvtscbHhjkUnLknz2iI8/5+y61tfhhUVEkqZZUDOQU9KiO6M5FOdAr1sOmrNXXqjpOBqqUjU5Pp00jqolXIp4TFuDUJu6ekJP5S/c6aZzMTQumWOjsQ5Rs/ejo+3k/Iv9M5lpt9K/mPDOWsTHVC+mTRqizZE9jx77akpAA3UQo4zFu7pwdmvfnvkT4JcZMsYuvkg2tW7KK5yeiKGHhFNJttbt75pPdvvAzh8LZdVWT3bfWk+bfEOFtFrza+hcqzvpHxf0IxogU/Zsw4nQ9iRlRAoS1VmrrkzOGxLotJtuk9NdXT/6/I3VKJoa4MDsAodGVd6b+7rHtg/2enkXwAAAEJEyEinN4Zhrkc6r1qr/AApRXe9X9DoyOdT/APrP80f0o8n6p+WK/MxDZx+8umoqMfAhFGypsRR3MtKxatY8RCmGUjOUhPERja73dtOHa+w2qaezXmbVOPGu6O2tojJElVTvws7amGaefFrslEqtWBWwvVq2+KL80/6su1Cnl/i0/wDd+k8lkxfT5VbV+WzWd1mHTiTia4m2J7LjNWyQAOmg5/SErzgvhUpeL6q+ci1hoZYLzZUxrtU7cit2LMy793wQEKcDckRgiNbEKKu/Jat9yA2mGjEaiezT8SKrK7XK3je/7ARqQKVaB0ZbFOugK1GVqlN824vukv3SOucdrWn+eH6kdgAAABGSJGGQvG4GqSOdVWWq/wASTXfHR/NHSaKmOotxuveg80e3mvFHmvUuPN8c68x3bGOe6yp3Qavo+JWw9ZNJrZ6osQkS43LjNETPlG1dI03aC5waTfNJ2v5MtFPNabXCav4x0fo15GZV5bJa3tv6+R2o5Nax3V9KVdXjbjJtX5Xvf0JEL3nv7qt4v+i9SUmavIy77pRDTVZow7vVfKMde9vT0TNleplTk9l6slgaDjG796TzS73w8FZHncWK2Xkxb47r96qspGyJFImj1mCmmtLIANxFzuko2lCXNOD7918mWaFS8V5E8VQzwceO6fKS1T8yhhar2as9muTQHRgzTGFlOK3V3Hud2vW68CVOQqO04y4O8H46r1Vv9wG6Luk+Zrm7KT3u9O/RL1MVKuXRK72ir2v4kZvrQi+F5y8NF6v0A2Qhlio72W/Mq12WKkypJpvXZay7gIU4XqUo8rzfht80dQp9HwbvUe9TZcoLb9y4AAAAAARaING0i0auXDtKJceqvZVPwVLtfhnxXjuW4VCXSGF9pBritYvlJbFHCVrxT8zxPOrfhcjcflt3/tLbjV6792/GVbRUvgal4bP0bNmbW/a/0lPHTvTmlq2rLx0+pvxdVZXFPVabPe19GXYM9s2Obb8I9PfSWBqXjm+Nufnt/KkjdKfAoYGbVOnfdRjfvsZxNe0W1vsu9mtb1G2+j7/6ZjH3bqVqs7a5aTvd7Sn/AE38joJGrB0HCEYttv7zfFvcsJHq+Hx5rSOrz/P0U5Ld+3hlIyAdeI0pAAZA5+PeSdOXCTcW+Umur5tW77HQNOLw0asJU5bSTXauTXanZ+AFWlN3V77ksVUvCVt1quyUdV6pHPwkp2yzfWg7PXitNDbK6T32fiBZeJzKE1t1X56/UhQxN5VJc3kX5Yafqcivnth6cdcyhBvR6dVLV7blfoyLya75p+WZtejA6VSsVal6lSOHWy69dr4VtHxen/LkbL5U5fCtO/gWOh8Jkg5v3qrzSb5W6q8vVsC+kAAAAAAAAAAMNHz9TqSqLgpv11+p9CcDpek1Ko7b5ZLuSSfyPMf+kxb49bxHif1bXFn8WpVMTUco2i7O8PSaZYcX2+87a8otlHBSzVIx53+R3fYeevnY8/xKTOPt8trPHRbTjYSThBRb2cl/My5Q68qS5zv/AMVf6HNxlTLUnHk2dXoek3Km/hUpPx0RRx8f1ObWmv6v3WZK9OPq/nh3EjIB9NiNOOAAyAAAAADlVqdq0vxJP0X7MjjKf8OpZ26k9eXVZaxUP4ik+KSXem7ryd/BmatK8WuafyA+e67Tu5bQ0u+LL3RFN5al9/aN+cIlmGAdtd9L+BuwuHccye97/wAqA0YuF0o/E/7+Z1kihUhecUt7p27E7tvwXqjoAAAAAAAAAAAAKHTc4xoVJyaioLNmemXtuXyr0rUy0Kss8adoy6845ox03aurojelb1mto3DMTqXwWB6doOV3Wppp6Si8vqjq4rpG8M1HExl2e1cn5JnwFKF6l8vRTs/frO9vyqzv5n2NOqnRt7TBS02oQt9foc+OBx6x2pC6c158y4cun8QqjSjTrSb+6np+Zu56j0XBKlDWMm4puUL2k2t1fU8gqYRSqNzipQi9VTeXNL4dtX8lr3+x4CalSptOMk4xacFaL0+6uRdx+LhxT1UrET8sZMlrR3lvABuKQAAAAAAAGrFJZJXtZJvXhZbnwGF+2KzuLxMHFbPqvTvsehT2ettHq9bHivSkb4ipf/LqrzyvKsnGN8z1y9az7CUIy+/l09GUL08TSb5OcX6LU+bxP2xxkZuKlTqcowjaXi2Wujq69lb2vRy092hT18NfofMdKq9S1oTv92HVk9edjOkbTL1n7NzlPDwqTcHOes8t3lfwtvijqnI+yb/9OiuppG1obQt91vi1xZ1yCcAADIAAAAAAAAa8RByjKMXlbTSdr2fcbDFzEzEeR4/090NPB1HKeFw9RX6k5UFOPhJ3s/U39HfaitVi4yoUYUo+9KNNxfZGK2cn/U9SxuGpVoSp1YQqU5q04TSlFrtTPi8V/hRgKlSm3OrGhT93CxnaF73fX9/XjrfRK9kimbR8pw5uH+zjx8oyUckIPZNOEVfW7tq778T0ulC0Ypu9kle1r2XLgacDhKVGnGlRhClTgrQhBKMUuxIsXJ1tX2lGdsgAsYAAAAAAAAYZ5r9qugKkakqlShRrtu8KsqSlCf4al75Zcm+7kelmuqoyTjJKSkmpRkk00901xRmJYmNvHcJ9rq8V7JYahFbO1JxaLuF6EljnZRs9M2WzS79NPE+h6c/wtwGKqRmpVKC/1IUnG1Rd7TcXwPqOhuiMNg6So4anClBa2jvJ85Sesn2slNvhCKz7tvRWC9hRp0rp+zio6Kysi2YTMkFgAAAAAAAAAADIOJMELUi3kVK+DzcWu4p/5Cr3zz82dcFU8espxkmPCnQwGXi33llQJgzXBWGJtMsJGQC9EAAAAAAABGUbmirhM3F+DLIA41T7OqTv7Sou6bLlLo/L95t829+8ugGkIU7EwAAAAAAAAAAAAAAAAAAAAAAAAAAAAAAAAAAAAAAAAAAAAAAAAAAAAAAAAAAAAAAAAAAAAAAAAAAAAAAAAAAAAAAAAAAAAAAAAAAAAAAAAAA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backgroundRemoval t="23000" b="78750" l="56842" r="93684">
                        <a14:foregroundMark x1="70526" y1="30000" x2="70526" y2="30000"/>
                        <a14:foregroundMark x1="77895" y1="30250" x2="77895" y2="30250"/>
                        <a14:foregroundMark x1="84474" y1="33750" x2="84474" y2="33750"/>
                        <a14:foregroundMark x1="86053" y1="38000" x2="86053" y2="38000"/>
                        <a14:foregroundMark x1="86316" y1="43000" x2="86316" y2="43750"/>
                        <a14:foregroundMark x1="85000" y1="47000" x2="85000" y2="47000"/>
                        <a14:foregroundMark x1="77105" y1="49000" x2="77105" y2="49000"/>
                      </a14:backgroundRemoval>
                    </a14:imgEffect>
                  </a14:imgLayer>
                </a14:imgProps>
              </a:ext>
              <a:ext uri="{28A0092B-C50C-407E-A947-70E740481C1C}">
                <a14:useLocalDpi xmlns:a14="http://schemas.microsoft.com/office/drawing/2010/main" val="0"/>
              </a:ext>
            </a:extLst>
          </a:blip>
          <a:srcRect l="53947" t="21500" r="3421" b="17000"/>
          <a:stretch/>
        </p:blipFill>
        <p:spPr>
          <a:xfrm>
            <a:off x="7779161" y="2503048"/>
            <a:ext cx="1543051" cy="2343150"/>
          </a:xfrm>
          <a:prstGeom prst="rect">
            <a:avLst/>
          </a:prstGeom>
        </p:spPr>
      </p:pic>
      <p:cxnSp>
        <p:nvCxnSpPr>
          <p:cNvPr id="47" name="Straight Connector 46"/>
          <p:cNvCxnSpPr/>
          <p:nvPr/>
        </p:nvCxnSpPr>
        <p:spPr>
          <a:xfrm>
            <a:off x="644938" y="4476289"/>
            <a:ext cx="0" cy="52886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4938" y="4978105"/>
            <a:ext cx="7905750" cy="16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0688" y="4512807"/>
            <a:ext cx="0" cy="46529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3163" y="2200370"/>
            <a:ext cx="0" cy="60535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62" idx="2"/>
          </p:cNvCxnSpPr>
          <p:nvPr/>
        </p:nvCxnSpPr>
        <p:spPr>
          <a:xfrm flipV="1">
            <a:off x="643163" y="2190635"/>
            <a:ext cx="721949" cy="97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365112"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p:nvPr/>
        </p:nvCxnSpPr>
        <p:spPr>
          <a:xfrm flipV="1">
            <a:off x="1497509" y="1991561"/>
            <a:ext cx="568167" cy="16764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88072" y="2194766"/>
            <a:ext cx="459105" cy="56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050912" y="212417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p:cNvSpPr/>
          <p:nvPr/>
        </p:nvSpPr>
        <p:spPr>
          <a:xfrm>
            <a:off x="409934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flipV="1">
            <a:off x="4851399" y="2190636"/>
            <a:ext cx="765215" cy="142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714239" y="2132421"/>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3" name="Straight Connector 82"/>
          <p:cNvCxnSpPr/>
          <p:nvPr/>
        </p:nvCxnSpPr>
        <p:spPr>
          <a:xfrm flipV="1">
            <a:off x="4217985" y="1985202"/>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616614"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p:nvCxnSpPr>
        <p:spPr>
          <a:xfrm flipV="1">
            <a:off x="5733519" y="1991561"/>
            <a:ext cx="496254" cy="1676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229773" y="212205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endCxn id="107" idx="2"/>
          </p:cNvCxnSpPr>
          <p:nvPr/>
        </p:nvCxnSpPr>
        <p:spPr>
          <a:xfrm>
            <a:off x="6366933" y="2200370"/>
            <a:ext cx="5525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647177" y="212798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p:nvPr/>
        </p:nvCxnSpPr>
        <p:spPr>
          <a:xfrm flipV="1">
            <a:off x="2770049" y="1974627"/>
            <a:ext cx="562928" cy="18457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332977" y="2126186"/>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a:endCxn id="75" idx="2"/>
          </p:cNvCxnSpPr>
          <p:nvPr/>
        </p:nvCxnSpPr>
        <p:spPr>
          <a:xfrm flipV="1">
            <a:off x="3470137" y="2190635"/>
            <a:ext cx="629206" cy="142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6919530" y="2131790"/>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8" name="Straight Connector 107"/>
          <p:cNvCxnSpPr/>
          <p:nvPr/>
        </p:nvCxnSpPr>
        <p:spPr>
          <a:xfrm flipV="1">
            <a:off x="7056690" y="1999543"/>
            <a:ext cx="496254" cy="1676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7552944" y="2134215"/>
            <a:ext cx="137160" cy="137160"/>
          </a:xfrm>
          <a:prstGeom prst="ellipse">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p:nvPr/>
        </p:nvCxnSpPr>
        <p:spPr>
          <a:xfrm flipV="1">
            <a:off x="7447777" y="2194816"/>
            <a:ext cx="0" cy="5554"/>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779161" y="2204874"/>
            <a:ext cx="2" cy="21435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779161" y="4348454"/>
            <a:ext cx="5892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024233" y="2899425"/>
            <a:ext cx="1052909" cy="830997"/>
          </a:xfrm>
          <a:prstGeom prst="rect">
            <a:avLst/>
          </a:prstGeom>
          <a:noFill/>
        </p:spPr>
        <p:txBody>
          <a:bodyPr wrap="square" rtlCol="0">
            <a:spAutoFit/>
          </a:bodyPr>
          <a:lstStyle/>
          <a:p>
            <a:pPr algn="ctr"/>
            <a:r>
              <a:rPr lang="en-US" sz="1600" b="1" dirty="0" smtClean="0">
                <a:solidFill>
                  <a:prstClr val="black"/>
                </a:solidFill>
              </a:rPr>
              <a:t>World Class Engineer</a:t>
            </a:r>
            <a:endParaRPr lang="en-US" sz="1600" b="1" dirty="0">
              <a:solidFill>
                <a:prstClr val="black"/>
              </a:solidFill>
            </a:endParaRPr>
          </a:p>
        </p:txBody>
      </p:sp>
      <p:sp>
        <p:nvSpPr>
          <p:cNvPr id="127" name="TextBox 126"/>
          <p:cNvSpPr txBox="1"/>
          <p:nvPr/>
        </p:nvSpPr>
        <p:spPr>
          <a:xfrm>
            <a:off x="3791380" y="2311790"/>
            <a:ext cx="1317436" cy="584775"/>
          </a:xfrm>
          <a:prstGeom prst="rect">
            <a:avLst/>
          </a:prstGeom>
          <a:noFill/>
        </p:spPr>
        <p:txBody>
          <a:bodyPr wrap="square" rtlCol="0">
            <a:spAutoFit/>
          </a:bodyPr>
          <a:lstStyle/>
          <a:p>
            <a:pPr algn="ctr"/>
            <a:r>
              <a:rPr lang="en-US" sz="1600" b="1" dirty="0" smtClean="0">
                <a:solidFill>
                  <a:prstClr val="white"/>
                </a:solidFill>
              </a:rPr>
              <a:t>First-Year</a:t>
            </a:r>
          </a:p>
          <a:p>
            <a:pPr algn="ctr"/>
            <a:r>
              <a:rPr lang="en-US" sz="1600" b="1" dirty="0" smtClean="0">
                <a:solidFill>
                  <a:prstClr val="white"/>
                </a:solidFill>
              </a:rPr>
              <a:t>Engagement</a:t>
            </a:r>
            <a:endParaRPr lang="en-US" sz="1600" b="1" dirty="0">
              <a:solidFill>
                <a:prstClr val="white"/>
              </a:solidFill>
            </a:endParaRPr>
          </a:p>
        </p:txBody>
      </p:sp>
      <p:sp>
        <p:nvSpPr>
          <p:cNvPr id="128" name="TextBox 127"/>
          <p:cNvSpPr txBox="1"/>
          <p:nvPr/>
        </p:nvSpPr>
        <p:spPr>
          <a:xfrm>
            <a:off x="2504651" y="2365163"/>
            <a:ext cx="997129" cy="338554"/>
          </a:xfrm>
          <a:prstGeom prst="rect">
            <a:avLst/>
          </a:prstGeom>
          <a:noFill/>
        </p:spPr>
        <p:txBody>
          <a:bodyPr wrap="square" rtlCol="0">
            <a:spAutoFit/>
          </a:bodyPr>
          <a:lstStyle/>
          <a:p>
            <a:r>
              <a:rPr lang="en-US" sz="1600" b="1" dirty="0" smtClean="0">
                <a:solidFill>
                  <a:prstClr val="white"/>
                </a:solidFill>
              </a:rPr>
              <a:t>Housing</a:t>
            </a:r>
            <a:endParaRPr lang="en-US" sz="1400" b="1" dirty="0">
              <a:solidFill>
                <a:prstClr val="white"/>
              </a:solidFill>
            </a:endParaRPr>
          </a:p>
        </p:txBody>
      </p:sp>
      <p:sp>
        <p:nvSpPr>
          <p:cNvPr id="129" name="TextBox 128"/>
          <p:cNvSpPr txBox="1"/>
          <p:nvPr/>
        </p:nvSpPr>
        <p:spPr>
          <a:xfrm>
            <a:off x="5221051" y="2344681"/>
            <a:ext cx="1488116" cy="584775"/>
          </a:xfrm>
          <a:prstGeom prst="rect">
            <a:avLst/>
          </a:prstGeom>
          <a:noFill/>
        </p:spPr>
        <p:txBody>
          <a:bodyPr wrap="square" rtlCol="0">
            <a:spAutoFit/>
          </a:bodyPr>
          <a:lstStyle/>
          <a:p>
            <a:pPr algn="ctr"/>
            <a:r>
              <a:rPr lang="en-US" sz="1600" b="1" dirty="0" smtClean="0">
                <a:solidFill>
                  <a:prstClr val="white"/>
                </a:solidFill>
              </a:rPr>
              <a:t>Involvement Opportunities</a:t>
            </a:r>
            <a:endParaRPr lang="en-US" sz="1600" b="1" dirty="0">
              <a:solidFill>
                <a:prstClr val="white"/>
              </a:solidFill>
            </a:endParaRPr>
          </a:p>
        </p:txBody>
      </p:sp>
      <p:sp>
        <p:nvSpPr>
          <p:cNvPr id="130" name="TextBox 129"/>
          <p:cNvSpPr txBox="1"/>
          <p:nvPr/>
        </p:nvSpPr>
        <p:spPr>
          <a:xfrm>
            <a:off x="6679226" y="2347265"/>
            <a:ext cx="1188243" cy="584775"/>
          </a:xfrm>
          <a:prstGeom prst="rect">
            <a:avLst/>
          </a:prstGeom>
          <a:noFill/>
        </p:spPr>
        <p:txBody>
          <a:bodyPr wrap="square" rtlCol="0">
            <a:spAutoFit/>
          </a:bodyPr>
          <a:lstStyle/>
          <a:p>
            <a:pPr algn="ctr"/>
            <a:r>
              <a:rPr lang="en-US" sz="1600" b="1" dirty="0" smtClean="0">
                <a:solidFill>
                  <a:prstClr val="white"/>
                </a:solidFill>
              </a:rPr>
              <a:t>Internships and Coops</a:t>
            </a:r>
          </a:p>
        </p:txBody>
      </p:sp>
      <p:sp>
        <p:nvSpPr>
          <p:cNvPr id="46" name="TextBox 45"/>
          <p:cNvSpPr txBox="1"/>
          <p:nvPr/>
        </p:nvSpPr>
        <p:spPr>
          <a:xfrm>
            <a:off x="1252763" y="2344681"/>
            <a:ext cx="1232812" cy="338554"/>
          </a:xfrm>
          <a:prstGeom prst="rect">
            <a:avLst/>
          </a:prstGeom>
          <a:noFill/>
        </p:spPr>
        <p:txBody>
          <a:bodyPr wrap="square" rtlCol="0">
            <a:spAutoFit/>
          </a:bodyPr>
          <a:lstStyle/>
          <a:p>
            <a:pPr algn="ctr"/>
            <a:r>
              <a:rPr lang="en-US" sz="1600" b="1" dirty="0" smtClean="0">
                <a:solidFill>
                  <a:prstClr val="white"/>
                </a:solidFill>
              </a:rPr>
              <a:t>Pre-College</a:t>
            </a:r>
            <a:endParaRPr lang="en-US" sz="1600" b="1" dirty="0">
              <a:solidFill>
                <a:prstClr val="white"/>
              </a:solidFill>
            </a:endParaRPr>
          </a:p>
        </p:txBody>
      </p:sp>
      <p:cxnSp>
        <p:nvCxnSpPr>
          <p:cNvPr id="49" name="Straight Connector 48"/>
          <p:cNvCxnSpPr/>
          <p:nvPr/>
        </p:nvCxnSpPr>
        <p:spPr>
          <a:xfrm>
            <a:off x="7690104" y="2204874"/>
            <a:ext cx="8905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792" y="3953069"/>
            <a:ext cx="733425" cy="523220"/>
          </a:xfrm>
          <a:prstGeom prst="rect">
            <a:avLst/>
          </a:prstGeom>
          <a:noFill/>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69" name="TextBox 68"/>
          <p:cNvSpPr txBox="1"/>
          <p:nvPr/>
        </p:nvSpPr>
        <p:spPr>
          <a:xfrm>
            <a:off x="275792" y="3114869"/>
            <a:ext cx="733425" cy="523220"/>
          </a:xfrm>
          <a:prstGeom prst="rect">
            <a:avLst/>
          </a:prstGeom>
          <a:noFill/>
          <a:ln>
            <a:noFill/>
          </a:ln>
        </p:spPr>
        <p:txBody>
          <a:bodyPr wrap="square" rtlCol="0">
            <a:spAutoFit/>
          </a:bodyPr>
          <a:lstStyle/>
          <a:p>
            <a:pPr algn="ctr"/>
            <a:r>
              <a:rPr lang="en-US" sz="2800" b="1" dirty="0" smtClean="0">
                <a:solidFill>
                  <a:srgbClr val="000090"/>
                </a:solidFill>
              </a:rPr>
              <a:t>+</a:t>
            </a:r>
            <a:endParaRPr lang="en-US" sz="2800" b="1" dirty="0">
              <a:solidFill>
                <a:srgbClr val="000090"/>
              </a:solidFill>
            </a:endParaRPr>
          </a:p>
        </p:txBody>
      </p:sp>
      <p:sp>
        <p:nvSpPr>
          <p:cNvPr id="70" name="TextBox 69"/>
          <p:cNvSpPr txBox="1"/>
          <p:nvPr/>
        </p:nvSpPr>
        <p:spPr>
          <a:xfrm>
            <a:off x="52480" y="3478878"/>
            <a:ext cx="1104900" cy="646331"/>
          </a:xfrm>
          <a:prstGeom prst="rect">
            <a:avLst/>
          </a:prstGeom>
          <a:noFill/>
          <a:ln>
            <a:noFill/>
          </a:ln>
        </p:spPr>
        <p:txBody>
          <a:bodyPr wrap="square" rtlCol="0">
            <a:spAutoFit/>
          </a:bodyPr>
          <a:lstStyle/>
          <a:p>
            <a:pPr algn="ctr"/>
            <a:r>
              <a:rPr lang="en-US" b="1" dirty="0" smtClean="0">
                <a:solidFill>
                  <a:srgbClr val="000090"/>
                </a:solidFill>
              </a:rPr>
              <a:t>PSU Potential</a:t>
            </a:r>
            <a:endParaRPr lang="en-US" b="1" dirty="0">
              <a:solidFill>
                <a:srgbClr val="000090"/>
              </a:solidFill>
            </a:endParaRPr>
          </a:p>
        </p:txBody>
      </p:sp>
    </p:spTree>
    <p:extLst>
      <p:ext uri="{BB962C8B-B14F-4D97-AF65-F5344CB8AC3E}">
        <p14:creationId xmlns:p14="http://schemas.microsoft.com/office/powerpoint/2010/main" val="1250601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849</TotalTime>
  <Words>1619</Words>
  <Application>Microsoft Office PowerPoint</Application>
  <PresentationFormat>On-screen Show (4:3)</PresentationFormat>
  <Paragraphs>229</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Pennsylvania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Jackson</dc:creator>
  <cp:lastModifiedBy>Michael Alley</cp:lastModifiedBy>
  <cp:revision>58</cp:revision>
  <dcterms:created xsi:type="dcterms:W3CDTF">2013-10-14T17:37:34Z</dcterms:created>
  <dcterms:modified xsi:type="dcterms:W3CDTF">2014-08-05T21:09:06Z</dcterms:modified>
</cp:coreProperties>
</file>