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8"/>
  </p:notesMasterIdLst>
  <p:handoutMasterIdLst>
    <p:handoutMasterId r:id="rId9"/>
  </p:handoutMasterIdLst>
  <p:sldIdLst>
    <p:sldId id="279" r:id="rId3"/>
    <p:sldId id="280" r:id="rId4"/>
    <p:sldId id="281" r:id="rId5"/>
    <p:sldId id="282" r:id="rId6"/>
    <p:sldId id="283" r:id="rId7"/>
  </p:sldIdLst>
  <p:sldSz cx="9144000" cy="6858000" type="screen4x3"/>
  <p:notesSz cx="7010400" cy="9296400"/>
  <p:defaultTextStyle>
    <a:defPPr>
      <a:defRPr lang="en-US"/>
    </a:defPPr>
    <a:lvl1pPr algn="l" rtl="0" fontAlgn="base">
      <a:spcBef>
        <a:spcPct val="0"/>
      </a:spcBef>
      <a:spcAft>
        <a:spcPct val="0"/>
      </a:spcAft>
      <a:defRPr sz="2000" b="1" kern="1200">
        <a:solidFill>
          <a:srgbClr val="000099"/>
        </a:solidFill>
        <a:latin typeface="Calibri" pitchFamily="34" charset="0"/>
        <a:ea typeface="+mn-ea"/>
        <a:cs typeface="+mn-cs"/>
      </a:defRPr>
    </a:lvl1pPr>
    <a:lvl2pPr marL="457200" algn="l" rtl="0" fontAlgn="base">
      <a:spcBef>
        <a:spcPct val="0"/>
      </a:spcBef>
      <a:spcAft>
        <a:spcPct val="0"/>
      </a:spcAft>
      <a:defRPr sz="2000" b="1" kern="1200">
        <a:solidFill>
          <a:srgbClr val="000099"/>
        </a:solidFill>
        <a:latin typeface="Calibri" pitchFamily="34" charset="0"/>
        <a:ea typeface="+mn-ea"/>
        <a:cs typeface="+mn-cs"/>
      </a:defRPr>
    </a:lvl2pPr>
    <a:lvl3pPr marL="914400" algn="l" rtl="0" fontAlgn="base">
      <a:spcBef>
        <a:spcPct val="0"/>
      </a:spcBef>
      <a:spcAft>
        <a:spcPct val="0"/>
      </a:spcAft>
      <a:defRPr sz="2000" b="1" kern="1200">
        <a:solidFill>
          <a:srgbClr val="000099"/>
        </a:solidFill>
        <a:latin typeface="Calibri" pitchFamily="34" charset="0"/>
        <a:ea typeface="+mn-ea"/>
        <a:cs typeface="+mn-cs"/>
      </a:defRPr>
    </a:lvl3pPr>
    <a:lvl4pPr marL="1371600" algn="l" rtl="0" fontAlgn="base">
      <a:spcBef>
        <a:spcPct val="0"/>
      </a:spcBef>
      <a:spcAft>
        <a:spcPct val="0"/>
      </a:spcAft>
      <a:defRPr sz="2000" b="1" kern="1200">
        <a:solidFill>
          <a:srgbClr val="000099"/>
        </a:solidFill>
        <a:latin typeface="Calibri" pitchFamily="34" charset="0"/>
        <a:ea typeface="+mn-ea"/>
        <a:cs typeface="+mn-cs"/>
      </a:defRPr>
    </a:lvl4pPr>
    <a:lvl5pPr marL="1828800" algn="l" rtl="0" fontAlgn="base">
      <a:spcBef>
        <a:spcPct val="0"/>
      </a:spcBef>
      <a:spcAft>
        <a:spcPct val="0"/>
      </a:spcAft>
      <a:defRPr sz="2000" b="1" kern="1200">
        <a:solidFill>
          <a:srgbClr val="000099"/>
        </a:solidFill>
        <a:latin typeface="Calibri" pitchFamily="34" charset="0"/>
        <a:ea typeface="+mn-ea"/>
        <a:cs typeface="+mn-cs"/>
      </a:defRPr>
    </a:lvl5pPr>
    <a:lvl6pPr marL="2286000" algn="l" defTabSz="914400" rtl="0" eaLnBrk="1" latinLnBrk="0" hangingPunct="1">
      <a:defRPr sz="2000" b="1" kern="1200">
        <a:solidFill>
          <a:srgbClr val="000099"/>
        </a:solidFill>
        <a:latin typeface="Calibri" pitchFamily="34" charset="0"/>
        <a:ea typeface="+mn-ea"/>
        <a:cs typeface="+mn-cs"/>
      </a:defRPr>
    </a:lvl6pPr>
    <a:lvl7pPr marL="2743200" algn="l" defTabSz="914400" rtl="0" eaLnBrk="1" latinLnBrk="0" hangingPunct="1">
      <a:defRPr sz="2000" b="1" kern="1200">
        <a:solidFill>
          <a:srgbClr val="000099"/>
        </a:solidFill>
        <a:latin typeface="Calibri" pitchFamily="34" charset="0"/>
        <a:ea typeface="+mn-ea"/>
        <a:cs typeface="+mn-cs"/>
      </a:defRPr>
    </a:lvl7pPr>
    <a:lvl8pPr marL="3200400" algn="l" defTabSz="914400" rtl="0" eaLnBrk="1" latinLnBrk="0" hangingPunct="1">
      <a:defRPr sz="2000" b="1" kern="1200">
        <a:solidFill>
          <a:srgbClr val="000099"/>
        </a:solidFill>
        <a:latin typeface="Calibri" pitchFamily="34" charset="0"/>
        <a:ea typeface="+mn-ea"/>
        <a:cs typeface="+mn-cs"/>
      </a:defRPr>
    </a:lvl8pPr>
    <a:lvl9pPr marL="3657600" algn="l" defTabSz="914400" rtl="0" eaLnBrk="1" latinLnBrk="0" hangingPunct="1">
      <a:defRPr sz="2000" b="1" kern="1200">
        <a:solidFill>
          <a:srgbClr val="000099"/>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4D4D4D"/>
    <a:srgbClr val="11111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2" d="100"/>
          <a:sy n="102" d="100"/>
        </p:scale>
        <p:origin x="-84" y="-18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81" d="100"/>
          <a:sy n="81" d="100"/>
        </p:scale>
        <p:origin x="-183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77893" y="7747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eaLnBrk="0" hangingPunct="0">
              <a:defRPr sz="1400"/>
            </a:lvl1pPr>
          </a:lstStyle>
          <a:p>
            <a:pPr>
              <a:defRPr/>
            </a:pPr>
            <a:endParaRPr lang="en-US"/>
          </a:p>
        </p:txBody>
      </p:sp>
      <p:sp>
        <p:nvSpPr>
          <p:cNvPr id="45060" name="Rectangle 4"/>
          <p:cNvSpPr>
            <a:spLocks noGrp="1" noChangeArrowheads="1"/>
          </p:cNvSpPr>
          <p:nvPr>
            <p:ph type="ftr" sz="quarter" idx="2"/>
          </p:nvPr>
        </p:nvSpPr>
        <p:spPr bwMode="auto">
          <a:xfrm>
            <a:off x="77893" y="875411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eaLnBrk="0" hangingPunct="0">
              <a:defRPr sz="1200"/>
            </a:lvl1pPr>
          </a:lstStyle>
          <a:p>
            <a:pPr>
              <a:defRPr/>
            </a:pPr>
            <a:endParaRPr lang="en-US"/>
          </a:p>
        </p:txBody>
      </p:sp>
      <p:sp>
        <p:nvSpPr>
          <p:cNvPr id="45061" name="Rectangle 5"/>
          <p:cNvSpPr>
            <a:spLocks noGrp="1" noChangeArrowheads="1"/>
          </p:cNvSpPr>
          <p:nvPr>
            <p:ph type="sldNum" sz="quarter" idx="3"/>
          </p:nvPr>
        </p:nvSpPr>
        <p:spPr bwMode="auto">
          <a:xfrm>
            <a:off x="3894667" y="875411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eaLnBrk="0" hangingPunct="0">
              <a:defRPr sz="1200"/>
            </a:lvl1pPr>
          </a:lstStyle>
          <a:p>
            <a:pPr>
              <a:defRPr/>
            </a:pPr>
            <a:fld id="{698696E8-D125-4382-94A8-ADFA1CBCADC8}" type="slidenum">
              <a:rPr lang="en-US"/>
              <a:pPr>
                <a:defRPr/>
              </a:pPr>
              <a:t>‹#›</a:t>
            </a:fld>
            <a:endParaRPr lang="en-US"/>
          </a:p>
        </p:txBody>
      </p:sp>
    </p:spTree>
    <p:extLst>
      <p:ext uri="{BB962C8B-B14F-4D97-AF65-F5344CB8AC3E}">
        <p14:creationId xmlns:p14="http://schemas.microsoft.com/office/powerpoint/2010/main" val="30965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b="0">
                <a:solidFill>
                  <a:schemeClr val="tx1"/>
                </a:solidFill>
                <a:latin typeface="+mn-lt"/>
              </a:defRPr>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defTabSz="931863" eaLnBrk="1" hangingPunct="1">
              <a:spcBef>
                <a:spcPct val="0"/>
              </a:spcBef>
            </a:pPr>
            <a:r>
              <a:rPr lang="en-US" dirty="0" smtClean="0"/>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i="1" dirty="0" smtClean="0"/>
              <a:t>The Craft of Scientific Presentations </a:t>
            </a:r>
            <a:r>
              <a:rPr lang="en-US" dirty="0" smtClean="0"/>
              <a:t>(Springer, 2013). The homepage for this template exists at the first Google listing for </a:t>
            </a:r>
            <a:r>
              <a:rPr lang="en-US" i="1" dirty="0" smtClean="0"/>
              <a:t>presentation slides</a:t>
            </a:r>
            <a:r>
              <a:rPr lang="en-US" dirty="0" smtClean="0"/>
              <a:t>:</a:t>
            </a:r>
          </a:p>
          <a:p>
            <a:pPr defTabSz="931863" eaLnBrk="1" hangingPunct="1">
              <a:spcBef>
                <a:spcPct val="0"/>
              </a:spcBef>
            </a:pPr>
            <a:endParaRPr lang="en-US" dirty="0" smtClean="0"/>
          </a:p>
          <a:p>
            <a:pPr defTabSz="931863" eaLnBrk="1" hangingPunct="1">
              <a:spcBef>
                <a:spcPct val="0"/>
              </a:spcBef>
            </a:pPr>
            <a:r>
              <a:rPr lang="en-US" dirty="0" smtClean="0"/>
              <a:t>	http://writing.engr.psu.edu/slides.html</a:t>
            </a:r>
          </a:p>
          <a:p>
            <a:pPr defTabSz="931863" eaLnBrk="1" hangingPunct="1">
              <a:spcBef>
                <a:spcPct val="0"/>
              </a:spcBef>
            </a:pPr>
            <a:r>
              <a:rPr lang="en-US" dirty="0" smtClean="0"/>
              <a:t> </a:t>
            </a:r>
          </a:p>
          <a:p>
            <a:pPr defTabSz="931863" eaLnBrk="1" hangingPunct="1">
              <a:spcBef>
                <a:spcPct val="0"/>
              </a:spcBef>
            </a:pPr>
            <a:r>
              <a:rPr lang="en-US" sz="1000" i="1" dirty="0" smtClean="0"/>
              <a:t>___________________________________________</a:t>
            </a:r>
          </a:p>
          <a:p>
            <a:pPr defTabSz="931863" eaLnBrk="1" hangingPunct="1">
              <a:spcBef>
                <a:spcPct val="0"/>
              </a:spcBef>
            </a:pPr>
            <a:r>
              <a:rPr lang="en-US" sz="1000" i="1" dirty="0" smtClean="0"/>
              <a:t>*You are more than welcome to use this template for your presentation slides. You may not, though, distribute this template for profit or distribute this template without giving credit to the source.</a:t>
            </a:r>
            <a:r>
              <a:rPr lang="en-US" sz="1000" dirty="0" smtClean="0"/>
              <a:t> </a:t>
            </a:r>
          </a:p>
          <a:p>
            <a:pPr lvl="0"/>
            <a:endParaRPr lang="en-US" noProof="0" dirty="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b="0">
                <a:solidFill>
                  <a:schemeClr val="tx1"/>
                </a:solidFill>
                <a:latin typeface="+mn-lt"/>
              </a:defRPr>
            </a:lvl1pPr>
          </a:lstStyle>
          <a:p>
            <a:pPr>
              <a:defRPr/>
            </a:pPr>
            <a:fld id="{FBBF6999-38A3-471D-AF91-8F93BF2686EE}" type="slidenum">
              <a:rPr lang="en-US"/>
              <a:pPr>
                <a:defRPr/>
              </a:pPr>
              <a:t>‹#›</a:t>
            </a:fld>
            <a:endParaRPr lang="en-US"/>
          </a:p>
        </p:txBody>
      </p:sp>
    </p:spTree>
    <p:extLst>
      <p:ext uri="{BB962C8B-B14F-4D97-AF65-F5344CB8AC3E}">
        <p14:creationId xmlns:p14="http://schemas.microsoft.com/office/powerpoint/2010/main" val="3954573182"/>
      </p:ext>
    </p:extLst>
  </p:cSld>
  <p:clrMap bg1="lt1" tx1="dk1" bg2="lt2" tx2="dk2" accent1="accent1" accent2="accent2" accent3="accent3" accent4="accent4" accent5="accent5" accent6="accent6" hlink="hlink" folHlink="folHlink"/>
  <p:notesStyle>
    <a:lvl1pPr algn="l" defTabSz="898223" rtl="0" eaLnBrk="1" fontAlgn="base" hangingPunct="1">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710EA3-E92B-4521-8208-73E29F61929F}" type="slidenum">
              <a:rPr lang="en-US" smtClean="0"/>
              <a:pPr fontAlgn="base">
                <a:spcBef>
                  <a:spcPct val="0"/>
                </a:spcBef>
                <a:spcAft>
                  <a:spcPct val="0"/>
                </a:spcAft>
                <a:defRPr/>
              </a:pPr>
              <a:t>1</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above slide is a memory map that Michael Alley, the author of </a:t>
            </a:r>
            <a:r>
              <a:rPr lang="en-US" i="1" dirty="0"/>
              <a:t>The Craft of Scientific Presentations</a:t>
            </a:r>
            <a:r>
              <a:rPr lang="en-US" dirty="0"/>
              <a:t>, created to help him prepare for delivering </a:t>
            </a:r>
            <a:r>
              <a:rPr lang="en-US" dirty="0" smtClean="0"/>
              <a:t>a short technical talk (which was originally created by Casey </a:t>
            </a:r>
            <a:r>
              <a:rPr lang="en-US" dirty="0" err="1" smtClean="0"/>
              <a:t>Howsare</a:t>
            </a:r>
            <a:r>
              <a:rPr lang="en-US" dirty="0" smtClean="0"/>
              <a:t>, a Penn State engineering student). </a:t>
            </a:r>
            <a:r>
              <a:rPr lang="en-US" dirty="0"/>
              <a:t>The map contains </a:t>
            </a:r>
            <a:r>
              <a:rPr lang="en-US" dirty="0" smtClean="0"/>
              <a:t>the talk’s two assertion-evidence slides as well as key details and transitions </a:t>
            </a:r>
            <a:endParaRPr lang="en-US" dirty="0"/>
          </a:p>
          <a:p>
            <a:endParaRPr lang="en-US" i="1" dirty="0"/>
          </a:p>
          <a:p>
            <a:r>
              <a:rPr lang="en-US" dirty="0"/>
              <a:t>In the notes page on the next slide is text that Alley said </a:t>
            </a:r>
            <a:r>
              <a:rPr lang="en-US" dirty="0" smtClean="0"/>
              <a:t>in this talk. </a:t>
            </a:r>
            <a:r>
              <a:rPr lang="en-US" dirty="0"/>
              <a:t>Note that Alley used the map before the talk </a:t>
            </a:r>
            <a:r>
              <a:rPr lang="en-US" i="1" dirty="0"/>
              <a:t>as a practice aid. </a:t>
            </a:r>
            <a:r>
              <a:rPr lang="en-US" dirty="0"/>
              <a:t>Also note that each time he </a:t>
            </a:r>
            <a:r>
              <a:rPr lang="en-US" dirty="0" smtClean="0"/>
              <a:t>has given </a:t>
            </a:r>
            <a:r>
              <a:rPr lang="en-US" dirty="0"/>
              <a:t>the </a:t>
            </a:r>
            <a:r>
              <a:rPr lang="en-US" dirty="0" smtClean="0"/>
              <a:t>talk, </a:t>
            </a:r>
            <a:r>
              <a:rPr lang="en-US" dirty="0"/>
              <a:t>he </a:t>
            </a:r>
            <a:r>
              <a:rPr lang="en-US" dirty="0" smtClean="0"/>
              <a:t>has fashioned </a:t>
            </a:r>
            <a:r>
              <a:rPr lang="en-US" dirty="0"/>
              <a:t>different sentences to communicate the ideas. However, the </a:t>
            </a:r>
            <a:r>
              <a:rPr lang="en-US" dirty="0" smtClean="0"/>
              <a:t>ideas and their sequence have remained </a:t>
            </a:r>
            <a:r>
              <a:rPr lang="en-US" dirty="0"/>
              <a:t>the same.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138"/>
              </a:spcAft>
            </a:pPr>
            <a:r>
              <a:rPr lang="en-US" altLang="en-US" i="1" dirty="0" smtClean="0">
                <a:latin typeface="Times New Roman" pitchFamily="18" charset="0"/>
                <a:cs typeface="Times New Roman" pitchFamily="18" charset="0"/>
              </a:rPr>
              <a:t>Possible </a:t>
            </a:r>
            <a:r>
              <a:rPr lang="en-US" altLang="en-US" i="1" dirty="0">
                <a:latin typeface="Times New Roman" pitchFamily="18" charset="0"/>
                <a:cs typeface="Times New Roman" pitchFamily="18" charset="0"/>
              </a:rPr>
              <a:t>spoken text  </a:t>
            </a:r>
            <a:r>
              <a:rPr lang="en-US" altLang="en-US" i="1" dirty="0" smtClean="0">
                <a:latin typeface="Times New Roman" pitchFamily="18" charset="0"/>
                <a:cs typeface="Times New Roman" pitchFamily="18" charset="0"/>
              </a:rPr>
              <a:t>for this blank screen: </a:t>
            </a:r>
            <a:r>
              <a:rPr lang="en-US" altLang="en-US" dirty="0">
                <a:latin typeface="Times New Roman" pitchFamily="18" charset="0"/>
                <a:cs typeface="Times New Roman" pitchFamily="18" charset="0"/>
              </a:rPr>
              <a:t>According to Lawrence Livermore National Laboratory, semi-tractor trailer trucks account for 12 percent of the United States petroleum consumption. That translates to 21 million barrels per day. Clearly, improving the fuel economy of these trucks would have a significant effect on how we conserve our energy resources and reduce vehicular  emissions</a:t>
            </a:r>
            <a:r>
              <a:rPr lang="en-US" altLang="en-US" dirty="0" smtClean="0">
                <a:latin typeface="Times New Roman" pitchFamily="18" charset="0"/>
                <a:cs typeface="Times New Roman" pitchFamily="18" charset="0"/>
              </a:rPr>
              <a:t>.</a:t>
            </a:r>
          </a:p>
          <a:p>
            <a:pPr>
              <a:spcAft>
                <a:spcPts val="1138"/>
              </a:spcAft>
            </a:pPr>
            <a:endParaRPr lang="en-US" altLang="en-US" dirty="0">
              <a:latin typeface="Times New Roman" pitchFamily="18" charset="0"/>
              <a:cs typeface="Times New Roman" pitchFamily="18" charset="0"/>
            </a:endParaRPr>
          </a:p>
          <a:p>
            <a:pPr>
              <a:spcAft>
                <a:spcPts val="1138"/>
              </a:spcAft>
            </a:pPr>
            <a:r>
              <a:rPr lang="en-US" altLang="en-US" sz="1100" dirty="0" smtClean="0">
                <a:latin typeface="Times New Roman" pitchFamily="18" charset="0"/>
                <a:cs typeface="Times New Roman" pitchFamily="18" charset="0"/>
              </a:rPr>
              <a:t>Reference: Original talk created by Casey </a:t>
            </a:r>
            <a:r>
              <a:rPr lang="en-US" altLang="en-US" sz="1100" dirty="0" err="1" smtClean="0">
                <a:latin typeface="Times New Roman" pitchFamily="18" charset="0"/>
                <a:cs typeface="Times New Roman" pitchFamily="18" charset="0"/>
              </a:rPr>
              <a:t>Howsare</a:t>
            </a:r>
            <a:r>
              <a:rPr lang="en-US" altLang="en-US" sz="1100" dirty="0" smtClean="0">
                <a:latin typeface="Times New Roman" pitchFamily="18" charset="0"/>
                <a:cs typeface="Times New Roman" pitchFamily="18" charset="0"/>
              </a:rPr>
              <a:t>, a Penn State engineering student.</a:t>
            </a:r>
            <a:endParaRPr lang="en-US" altLang="en-US" sz="1100" dirty="0">
              <a:latin typeface="Times New Roman" pitchFamily="18" charset="0"/>
              <a:cs typeface="Times New Roman" pitchFamily="18" charset="0"/>
            </a:endParaRPr>
          </a:p>
          <a:p>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1138"/>
              </a:spcAft>
            </a:pPr>
            <a:r>
              <a:rPr lang="en-US" altLang="en-US" i="1" dirty="0" smtClean="0">
                <a:latin typeface="Times New Roman" pitchFamily="18" charset="0"/>
                <a:cs typeface="Times New Roman" pitchFamily="18" charset="0"/>
              </a:rPr>
              <a:t>Possible </a:t>
            </a:r>
            <a:r>
              <a:rPr lang="en-US" altLang="en-US" i="1" dirty="0" smtClean="0">
                <a:latin typeface="Times New Roman" pitchFamily="18" charset="0"/>
                <a:cs typeface="Times New Roman" pitchFamily="18" charset="0"/>
              </a:rPr>
              <a:t>spoken text on this slide: </a:t>
            </a:r>
            <a:r>
              <a:rPr lang="en-US" altLang="en-US" dirty="0" smtClean="0">
                <a:latin typeface="Times New Roman" pitchFamily="18" charset="0"/>
                <a:cs typeface="Times New Roman" pitchFamily="18" charset="0"/>
              </a:rPr>
              <a:t>My research will focus on improving the fuel economy of semi-tractor trailer trucks by reducing the aerodynamic drag on these trucks. My problem speech will analyze the sources of aerodynamic drag on semi-tractor trailer trucks and how much energy this drag draws from the truck’s engine. My solution speech will investigate a means to reduce that aerodynamic drag. A limitation of my work is that I will focus on class 12 semi-tractor trailer trucks, which is the most common type of such vehicles and which is shown in the photo on this slide. This photo presents an experiment to observe the flow of air around a semi-tractor trailer truck and in turn assess the aerodynamic drag. This experiment occurred at Lawrence Livermore National Laboratory. While Lawrence Livermore National Lab is certainly a key source for my research, my main source is…[change slide</a:t>
            </a:r>
            <a:r>
              <a:rPr lang="en-US" altLang="en-US" dirty="0" smtClean="0">
                <a:latin typeface="Times New Roman" pitchFamily="18" charset="0"/>
                <a:cs typeface="Times New Roman" pitchFamily="18" charset="0"/>
              </a:rPr>
              <a:t>]</a:t>
            </a:r>
          </a:p>
          <a:p>
            <a:pPr>
              <a:spcBef>
                <a:spcPct val="0"/>
              </a:spcBef>
              <a:spcAft>
                <a:spcPts val="1138"/>
              </a:spcAft>
            </a:pPr>
            <a:endParaRPr lang="en-US" altLang="en-US" dirty="0">
              <a:latin typeface="Times New Roman" pitchFamily="18" charset="0"/>
              <a:cs typeface="Times New Roman" pitchFamily="18" charset="0"/>
            </a:endParaRPr>
          </a:p>
          <a:p>
            <a:pPr>
              <a:spcAft>
                <a:spcPts val="1138"/>
              </a:spcAft>
            </a:pPr>
            <a:r>
              <a:rPr lang="en-US" altLang="en-US" dirty="0">
                <a:latin typeface="Times New Roman" pitchFamily="18" charset="0"/>
                <a:cs typeface="Times New Roman" pitchFamily="18" charset="0"/>
              </a:rPr>
              <a:t>Reference: Original talk created by Casey </a:t>
            </a:r>
            <a:r>
              <a:rPr lang="en-US" altLang="en-US" dirty="0" err="1">
                <a:latin typeface="Times New Roman" pitchFamily="18" charset="0"/>
                <a:cs typeface="Times New Roman" pitchFamily="18" charset="0"/>
              </a:rPr>
              <a:t>Howsare</a:t>
            </a:r>
            <a:r>
              <a:rPr lang="en-US" altLang="en-US" dirty="0">
                <a:latin typeface="Times New Roman" pitchFamily="18" charset="0"/>
                <a:cs typeface="Times New Roman" pitchFamily="18" charset="0"/>
              </a:rPr>
              <a:t>, a Penn State engineering student.</a:t>
            </a:r>
          </a:p>
          <a:p>
            <a:pPr>
              <a:spcBef>
                <a:spcPct val="0"/>
              </a:spcBef>
              <a:spcAft>
                <a:spcPts val="1138"/>
              </a:spcAft>
            </a:pPr>
            <a:endParaRPr lang="en-US" altLang="en-US" dirty="0"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xfrm>
            <a:off x="701675" y="4492625"/>
            <a:ext cx="5607050" cy="426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Times New Roman" pitchFamily="18" charset="0"/>
                <a:cs typeface="Times New Roman" pitchFamily="18" charset="0"/>
              </a:rPr>
              <a:t>Possible </a:t>
            </a:r>
            <a:r>
              <a:rPr lang="en-US" altLang="en-US" i="1" dirty="0" smtClean="0">
                <a:latin typeface="Times New Roman" pitchFamily="18" charset="0"/>
                <a:cs typeface="Times New Roman" pitchFamily="18" charset="0"/>
              </a:rPr>
              <a:t>spoken text on this slide:</a:t>
            </a:r>
            <a:r>
              <a:rPr lang="en-US" altLang="en-US" dirty="0" smtClean="0">
                <a:latin typeface="Times New Roman" pitchFamily="18" charset="0"/>
              </a:rPr>
              <a:t> …the book </a:t>
            </a:r>
            <a:r>
              <a:rPr lang="en-US" altLang="en-US" i="1" dirty="0" smtClean="0">
                <a:latin typeface="Times New Roman" pitchFamily="18" charset="0"/>
              </a:rPr>
              <a:t>The Aerodynamics of Heavy Vehicles: Trucks, Buses, and Trains</a:t>
            </a:r>
            <a:r>
              <a:rPr lang="en-US" altLang="en-US" dirty="0" smtClean="0">
                <a:latin typeface="Times New Roman" pitchFamily="18" charset="0"/>
              </a:rPr>
              <a:t>.  This book is a actually collection of keynote papers from conferences. As you might know, keynote papers are invited conference talks by leading experts in a field. Shown on the right part of the slide is an example of the information this text contains. This simplified version of a graph from the book shows how the amount of engine energy needed to overcome drag. That amount of energy depends on vehicle speed. This relationship is important in my problem speech.</a:t>
            </a:r>
          </a:p>
          <a:p>
            <a:r>
              <a:rPr lang="en-US" altLang="en-US" dirty="0" smtClean="0">
                <a:latin typeface="Times New Roman" pitchFamily="18" charset="0"/>
              </a:rPr>
              <a:t>[Animation] Dr. Rose </a:t>
            </a:r>
            <a:r>
              <a:rPr lang="en-US" altLang="en-US" dirty="0" err="1" smtClean="0">
                <a:latin typeface="Times New Roman" pitchFamily="18" charset="0"/>
              </a:rPr>
              <a:t>McCallen</a:t>
            </a:r>
            <a:r>
              <a:rPr lang="en-US" altLang="en-US" dirty="0" smtClean="0">
                <a:latin typeface="Times New Roman" pitchFamily="18" charset="0"/>
              </a:rPr>
              <a:t> from Lawrence Livermore National Lab is the lead editor of this book. She is the Project Leader for DOE’s Heavy Vehicle Aerodynamics Project. Dr. </a:t>
            </a:r>
            <a:r>
              <a:rPr lang="en-US" altLang="en-US" dirty="0" err="1" smtClean="0">
                <a:latin typeface="Times New Roman" pitchFamily="18" charset="0"/>
              </a:rPr>
              <a:t>McCallen</a:t>
            </a:r>
            <a:r>
              <a:rPr lang="en-US" altLang="en-US" dirty="0" smtClean="0">
                <a:latin typeface="Times New Roman" pitchFamily="18" charset="0"/>
              </a:rPr>
              <a:t> joined LLNL in 1981. She has a Ph.D. in Mechanical Engineering in 1993 from the University of California, Davis. She also holds two B.S. degrees: one in Mechanical Engineering from California State University, Chico, and the other in Mathematics from St. Mary’s College of California. Because of her background in mechanical engineering and computations, she is well suited for my study</a:t>
            </a:r>
            <a:r>
              <a:rPr lang="en-US" altLang="en-US" dirty="0" smtClean="0">
                <a:latin typeface="Times New Roman" pitchFamily="18" charset="0"/>
              </a:rPr>
              <a:t>.</a:t>
            </a:r>
          </a:p>
          <a:p>
            <a:endParaRPr lang="en-US" altLang="en-US" dirty="0">
              <a:latin typeface="Times New Roman" pitchFamily="18" charset="0"/>
            </a:endParaRPr>
          </a:p>
          <a:p>
            <a:r>
              <a:rPr lang="en-US" altLang="en-US" dirty="0">
                <a:latin typeface="Times New Roman" pitchFamily="18" charset="0"/>
                <a:cs typeface="Times New Roman" pitchFamily="18" charset="0"/>
              </a:rPr>
              <a:t>Reference: Original talk created by Casey </a:t>
            </a:r>
            <a:r>
              <a:rPr lang="en-US" altLang="en-US" dirty="0" err="1">
                <a:latin typeface="Times New Roman" pitchFamily="18" charset="0"/>
                <a:cs typeface="Times New Roman" pitchFamily="18" charset="0"/>
              </a:rPr>
              <a:t>Howsare</a:t>
            </a:r>
            <a:r>
              <a:rPr lang="en-US" altLang="en-US" dirty="0">
                <a:latin typeface="Times New Roman" pitchFamily="18" charset="0"/>
                <a:cs typeface="Times New Roman" pitchFamily="18" charset="0"/>
              </a:rPr>
              <a:t>, a Penn State engineering student.</a:t>
            </a:r>
          </a:p>
          <a:p>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i="1" dirty="0" smtClean="0">
                <a:latin typeface="Times New Roman" pitchFamily="18" charset="0"/>
                <a:cs typeface="Times New Roman" pitchFamily="18" charset="0"/>
              </a:rPr>
              <a:t>Possible </a:t>
            </a:r>
            <a:r>
              <a:rPr lang="en-US" altLang="en-US" i="1" dirty="0">
                <a:latin typeface="Times New Roman" pitchFamily="18" charset="0"/>
                <a:cs typeface="Times New Roman" pitchFamily="18" charset="0"/>
              </a:rPr>
              <a:t>spoken text for </a:t>
            </a:r>
            <a:r>
              <a:rPr lang="en-US" altLang="en-US" i="1" dirty="0" smtClean="0">
                <a:latin typeface="Times New Roman" pitchFamily="18" charset="0"/>
                <a:cs typeface="Times New Roman" pitchFamily="18" charset="0"/>
              </a:rPr>
              <a:t>this blank screen</a:t>
            </a:r>
            <a:r>
              <a:rPr lang="en-US" altLang="en-US" dirty="0" smtClean="0">
                <a:latin typeface="Times New Roman" pitchFamily="18" charset="0"/>
              </a:rPr>
              <a:t>: </a:t>
            </a:r>
            <a:r>
              <a:rPr lang="en-US" altLang="en-US" dirty="0">
                <a:latin typeface="Times New Roman" pitchFamily="18" charset="0"/>
              </a:rPr>
              <a:t>In summary, my </a:t>
            </a:r>
            <a:r>
              <a:rPr lang="en-US" altLang="en-US" dirty="0" smtClean="0">
                <a:latin typeface="Times New Roman" pitchFamily="18" charset="0"/>
              </a:rPr>
              <a:t>proposed topic </a:t>
            </a:r>
            <a:r>
              <a:rPr lang="en-US" altLang="en-US" dirty="0">
                <a:latin typeface="Times New Roman" pitchFamily="18" charset="0"/>
              </a:rPr>
              <a:t>is  on reducing the aerodynamic drag of  semi-tractor trailer trucks. Reducing this drag could improve the fuel economy of these vehicles, which in turn would affect petroleum consumption and vehicular emissions in the United States. The potential benefit for this improvement of fuel economy is impressive. Just a 1 percent improvement in fuel economy  of these trucks would translate into more than $800 million savings in our country. Thank you</a:t>
            </a:r>
            <a:r>
              <a:rPr lang="en-US" altLang="en-US" dirty="0" smtClean="0">
                <a:latin typeface="Times New Roman" pitchFamily="18" charset="0"/>
              </a:rPr>
              <a:t>.</a:t>
            </a:r>
          </a:p>
          <a:p>
            <a:endParaRPr lang="en-US" altLang="en-US" dirty="0">
              <a:latin typeface="Times New Roman" pitchFamily="18" charset="0"/>
            </a:endParaRPr>
          </a:p>
          <a:p>
            <a:endParaRPr lang="en-US" altLang="en-US" dirty="0" smtClean="0">
              <a:latin typeface="Times New Roman" pitchFamily="18" charset="0"/>
            </a:endParaRPr>
          </a:p>
          <a:p>
            <a:r>
              <a:rPr lang="en-US" altLang="en-US" dirty="0">
                <a:latin typeface="Times New Roman" pitchFamily="18" charset="0"/>
                <a:cs typeface="Times New Roman" pitchFamily="18" charset="0"/>
              </a:rPr>
              <a:t>Reference: Original talk created by Casey </a:t>
            </a:r>
            <a:r>
              <a:rPr lang="en-US" altLang="en-US" dirty="0" err="1">
                <a:latin typeface="Times New Roman" pitchFamily="18" charset="0"/>
                <a:cs typeface="Times New Roman" pitchFamily="18" charset="0"/>
              </a:rPr>
              <a:t>Howsare</a:t>
            </a:r>
            <a:r>
              <a:rPr lang="en-US" altLang="en-US" dirty="0">
                <a:latin typeface="Times New Roman" pitchFamily="18" charset="0"/>
                <a:cs typeface="Times New Roman" pitchFamily="18" charset="0"/>
              </a:rPr>
              <a:t>, a Penn State engineering student.</a:t>
            </a:r>
          </a:p>
          <a:p>
            <a:endParaRPr lang="en-US" alt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sentence that states main message of slide</a:t>
            </a:r>
            <a:endParaRPr lang="en-US" dirty="0"/>
          </a:p>
        </p:txBody>
      </p:sp>
      <p:sp>
        <p:nvSpPr>
          <p:cNvPr id="3" name="Slide Number Placeholder 2"/>
          <p:cNvSpPr>
            <a:spLocks noGrp="1"/>
          </p:cNvSpPr>
          <p:nvPr>
            <p:ph type="sldNum" sz="quarter" idx="10"/>
          </p:nvPr>
        </p:nvSpPr>
        <p:spPr/>
        <p:txBody>
          <a:bodyPr/>
          <a:lstStyle/>
          <a:p>
            <a:pPr>
              <a:defRPr/>
            </a:pPr>
            <a:fld id="{886793A7-03F1-4739-939E-AF4CE9135F9A}" type="slidenum">
              <a:rPr lang="en-US" smtClean="0"/>
              <a:pPr>
                <a:defRPr/>
              </a:pPr>
              <a:t>‹#›</a:t>
            </a:fld>
            <a:endParaRPr lang="en-US" dirty="0"/>
          </a:p>
        </p:txBody>
      </p:sp>
      <p:sp>
        <p:nvSpPr>
          <p:cNvPr id="5" name="Text Placeholder 4"/>
          <p:cNvSpPr>
            <a:spLocks noGrp="1"/>
          </p:cNvSpPr>
          <p:nvPr>
            <p:ph type="body" sz="quarter" idx="11"/>
          </p:nvPr>
        </p:nvSpPr>
        <p:spPr>
          <a:xfrm>
            <a:off x="685800" y="2895600"/>
            <a:ext cx="3962400" cy="830997"/>
          </a:xfrm>
        </p:spPr>
        <p:txBody>
          <a:bodyPr/>
          <a:lstStyle>
            <a:lvl1pPr marL="0" indent="0">
              <a:defRPr>
                <a:solidFill>
                  <a:schemeClr val="tx1">
                    <a:lumMod val="85000"/>
                    <a:lumOff val="1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021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E304BB8-5564-4704-8EEA-ABCADE326A5C}" type="slidenum">
              <a:rPr lang="en-US"/>
              <a:pPr>
                <a:defRPr/>
              </a:pPr>
              <a:t>‹#›</a:t>
            </a:fld>
            <a:endParaRPr lang="en-US" dirty="0"/>
          </a:p>
        </p:txBody>
      </p:sp>
      <p:sp>
        <p:nvSpPr>
          <p:cNvPr id="6" name="Text Placeholder 5"/>
          <p:cNvSpPr>
            <a:spLocks noGrp="1"/>
          </p:cNvSpPr>
          <p:nvPr>
            <p:ph type="body" sz="quarter" idx="11" hasCustomPrompt="1"/>
          </p:nvPr>
        </p:nvSpPr>
        <p:spPr>
          <a:xfrm>
            <a:off x="152400" y="152400"/>
            <a:ext cx="8610600" cy="1311128"/>
          </a:xfrm>
        </p:spPr>
        <p:txBody>
          <a:bodyPr/>
          <a:lstStyle>
            <a:lvl1pPr>
              <a:defRPr sz="3600"/>
            </a:lvl1pPr>
          </a:lstStyle>
          <a:p>
            <a:r>
              <a:rPr lang="en-US" sz="3600" dirty="0" smtClean="0">
                <a:solidFill>
                  <a:srgbClr val="000000"/>
                </a:solidFill>
              </a:rPr>
              <a:t>Title of Presentation in Initial Capitals:</a:t>
            </a:r>
          </a:p>
          <a:p>
            <a:r>
              <a:rPr lang="en-US" sz="3600" dirty="0" smtClean="0">
                <a:solidFill>
                  <a:srgbClr val="000000"/>
                </a:solidFill>
              </a:rPr>
              <a:t>36 Points, Calibri Bold</a:t>
            </a:r>
            <a:endParaRPr lang="en-US" dirty="0" smtClean="0"/>
          </a:p>
        </p:txBody>
      </p:sp>
      <p:sp>
        <p:nvSpPr>
          <p:cNvPr id="8" name="Text Placeholder 7"/>
          <p:cNvSpPr>
            <a:spLocks noGrp="1"/>
          </p:cNvSpPr>
          <p:nvPr>
            <p:ph type="body" sz="quarter" idx="12" hasCustomPrompt="1"/>
          </p:nvPr>
        </p:nvSpPr>
        <p:spPr>
          <a:xfrm>
            <a:off x="152400" y="3581400"/>
            <a:ext cx="3505200" cy="830997"/>
          </a:xfrm>
        </p:spPr>
        <p:txBody>
          <a:bodyPr/>
          <a:lstStyle>
            <a:lvl1pPr>
              <a:defRPr>
                <a:solidFill>
                  <a:schemeClr val="tx1">
                    <a:lumMod val="85000"/>
                    <a:lumOff val="15000"/>
                  </a:schemeClr>
                </a:solidFill>
              </a:defRPr>
            </a:lvl1pPr>
            <a:lvl2pPr marL="0" indent="0">
              <a:buNone/>
              <a:defRPr sz="20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Name(s)</a:t>
            </a:r>
          </a:p>
          <a:p>
            <a:pPr lvl="1"/>
            <a:r>
              <a:rPr lang="en-US" dirty="0" smtClean="0"/>
              <a:t>Institution</a:t>
            </a:r>
          </a:p>
        </p:txBody>
      </p:sp>
      <p:sp>
        <p:nvSpPr>
          <p:cNvPr id="10" name="Content Placeholder 9"/>
          <p:cNvSpPr>
            <a:spLocks noGrp="1"/>
          </p:cNvSpPr>
          <p:nvPr>
            <p:ph sz="quarter" idx="13"/>
          </p:nvPr>
        </p:nvSpPr>
        <p:spPr>
          <a:xfrm>
            <a:off x="3886200" y="1752600"/>
            <a:ext cx="5029200" cy="4450449"/>
          </a:xfrm>
          <a:solidFill>
            <a:schemeClr val="tx1">
              <a:lumMod val="85000"/>
              <a:lumOff val="15000"/>
            </a:schemeClr>
          </a:solidFill>
        </p:spPr>
        <p:txBody>
          <a:bodyPr/>
          <a:lstStyle>
            <a:lvl1pPr marL="0" indent="0" algn="ctr">
              <a:defRPr baseline="0">
                <a:solidFill>
                  <a:schemeClr val="bg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3271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p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Insert sentence that states scope of presentation</a:t>
            </a:r>
            <a:endParaRPr lang="en-US" dirty="0"/>
          </a:p>
        </p:txBody>
      </p:sp>
      <p:sp>
        <p:nvSpPr>
          <p:cNvPr id="3" name="Slide Number Placeholder 2"/>
          <p:cNvSpPr>
            <a:spLocks noGrp="1"/>
          </p:cNvSpPr>
          <p:nvPr>
            <p:ph type="sldNum" sz="quarter" idx="10"/>
          </p:nvPr>
        </p:nvSpPr>
        <p:spPr>
          <a:xfrm>
            <a:off x="152400" y="6455864"/>
            <a:ext cx="2133600" cy="365125"/>
          </a:xfrm>
        </p:spPr>
        <p:txBody>
          <a:bodyPr/>
          <a:lstStyle>
            <a:lvl1pPr algn="l">
              <a:defRPr/>
            </a:lvl1pPr>
          </a:lstStyle>
          <a:p>
            <a:pPr>
              <a:defRPr/>
            </a:pPr>
            <a:fld id="{886793A7-03F1-4739-939E-AF4CE9135F9A}" type="slidenum">
              <a:rPr lang="en-US" smtClean="0"/>
              <a:pPr>
                <a:defRPr/>
              </a:pPr>
              <a:t>‹#›</a:t>
            </a:fld>
            <a:endParaRPr lang="en-US" dirty="0"/>
          </a:p>
        </p:txBody>
      </p:sp>
      <p:sp>
        <p:nvSpPr>
          <p:cNvPr id="5" name="Content Placeholder 4"/>
          <p:cNvSpPr>
            <a:spLocks noGrp="1"/>
          </p:cNvSpPr>
          <p:nvPr>
            <p:ph sz="quarter" idx="11" hasCustomPrompt="1"/>
          </p:nvPr>
        </p:nvSpPr>
        <p:spPr>
          <a:xfrm>
            <a:off x="152400" y="1371600"/>
            <a:ext cx="3429000" cy="1643527"/>
          </a:xfrm>
          <a:solidFill>
            <a:schemeClr val="tx1">
              <a:lumMod val="85000"/>
              <a:lumOff val="15000"/>
            </a:schemeClr>
          </a:solidFill>
        </p:spPr>
        <p:txBody>
          <a:bodyPr/>
          <a:lstStyle>
            <a:lvl1pPr marL="0" indent="0">
              <a:defRPr baseline="0">
                <a:solidFill>
                  <a:schemeClr val="bg1"/>
                </a:solidFill>
              </a:defRPr>
            </a:lvl1pPr>
          </a:lstStyle>
          <a:p>
            <a:pPr lvl="0"/>
            <a:r>
              <a:rPr lang="en-US" dirty="0" smtClean="0"/>
              <a:t/>
            </a:r>
            <a:br>
              <a:rPr lang="en-US" dirty="0" smtClean="0"/>
            </a:br>
            <a:r>
              <a:rPr lang="en-US" dirty="0" smtClean="0"/>
              <a:t>Image: </a:t>
            </a:r>
            <a:br>
              <a:rPr lang="en-US" dirty="0" smtClean="0"/>
            </a:br>
            <a:r>
              <a:rPr lang="en-US" dirty="0" smtClean="0"/>
              <a:t>Topic 1</a:t>
            </a:r>
          </a:p>
          <a:p>
            <a:pPr lvl="0"/>
            <a:endParaRPr lang="en-US" dirty="0" smtClean="0"/>
          </a:p>
        </p:txBody>
      </p:sp>
      <p:sp>
        <p:nvSpPr>
          <p:cNvPr id="6" name="Content Placeholder 4"/>
          <p:cNvSpPr>
            <a:spLocks noGrp="1"/>
          </p:cNvSpPr>
          <p:nvPr>
            <p:ph sz="quarter" idx="12" hasCustomPrompt="1"/>
          </p:nvPr>
        </p:nvSpPr>
        <p:spPr>
          <a:xfrm>
            <a:off x="1790700" y="3238500"/>
            <a:ext cx="3429000" cy="1643527"/>
          </a:xfrm>
          <a:solidFill>
            <a:schemeClr val="tx1">
              <a:lumMod val="85000"/>
              <a:lumOff val="15000"/>
            </a:schemeClr>
          </a:solidFill>
        </p:spPr>
        <p:txBody>
          <a:bodyPr/>
          <a:lstStyle>
            <a:lvl1pPr marL="0" indent="0">
              <a:defRPr baseline="0">
                <a:solidFill>
                  <a:schemeClr val="bg1"/>
                </a:solidFill>
              </a:defRPr>
            </a:lvl1pPr>
          </a:lstStyle>
          <a:p>
            <a:pPr lvl="0"/>
            <a:r>
              <a:rPr lang="en-US" dirty="0" smtClean="0"/>
              <a:t/>
            </a:r>
            <a:br>
              <a:rPr lang="en-US" dirty="0" smtClean="0"/>
            </a:br>
            <a:r>
              <a:rPr lang="en-US" dirty="0" smtClean="0"/>
              <a:t>Image: </a:t>
            </a:r>
            <a:br>
              <a:rPr lang="en-US" dirty="0" smtClean="0"/>
            </a:br>
            <a:r>
              <a:rPr lang="en-US" dirty="0" smtClean="0"/>
              <a:t>Topic 2</a:t>
            </a:r>
          </a:p>
          <a:p>
            <a:pPr lvl="0"/>
            <a:endParaRPr lang="en-US" dirty="0" smtClean="0"/>
          </a:p>
        </p:txBody>
      </p:sp>
      <p:sp>
        <p:nvSpPr>
          <p:cNvPr id="8" name="Content Placeholder 4"/>
          <p:cNvSpPr>
            <a:spLocks noGrp="1"/>
          </p:cNvSpPr>
          <p:nvPr>
            <p:ph sz="quarter" idx="13" hasCustomPrompt="1"/>
          </p:nvPr>
        </p:nvSpPr>
        <p:spPr>
          <a:xfrm>
            <a:off x="3429000" y="5105400"/>
            <a:ext cx="3429000" cy="1643527"/>
          </a:xfrm>
          <a:solidFill>
            <a:schemeClr val="tx1">
              <a:lumMod val="85000"/>
              <a:lumOff val="15000"/>
            </a:schemeClr>
          </a:solidFill>
        </p:spPr>
        <p:txBody>
          <a:bodyPr/>
          <a:lstStyle>
            <a:lvl1pPr marL="0" indent="0">
              <a:defRPr baseline="0">
                <a:solidFill>
                  <a:schemeClr val="bg1"/>
                </a:solidFill>
              </a:defRPr>
            </a:lvl1pPr>
          </a:lstStyle>
          <a:p>
            <a:pPr lvl="0"/>
            <a:r>
              <a:rPr lang="en-US" dirty="0" smtClean="0"/>
              <a:t/>
            </a:r>
            <a:br>
              <a:rPr lang="en-US" dirty="0" smtClean="0"/>
            </a:br>
            <a:r>
              <a:rPr lang="en-US" dirty="0" smtClean="0"/>
              <a:t>Image: </a:t>
            </a:r>
            <a:br>
              <a:rPr lang="en-US" dirty="0" smtClean="0"/>
            </a:br>
            <a:r>
              <a:rPr lang="en-US" dirty="0" smtClean="0"/>
              <a:t>Topic 3</a:t>
            </a:r>
          </a:p>
          <a:p>
            <a:pPr lvl="0"/>
            <a:endParaRPr lang="en-US" dirty="0" smtClean="0"/>
          </a:p>
        </p:txBody>
      </p:sp>
      <p:sp>
        <p:nvSpPr>
          <p:cNvPr id="10" name="Text Placeholder 9"/>
          <p:cNvSpPr>
            <a:spLocks noGrp="1"/>
          </p:cNvSpPr>
          <p:nvPr>
            <p:ph type="body" sz="quarter" idx="14" hasCustomPrompt="1"/>
          </p:nvPr>
        </p:nvSpPr>
        <p:spPr>
          <a:xfrm>
            <a:off x="3733800" y="1905000"/>
            <a:ext cx="2362200" cy="461665"/>
          </a:xfrm>
        </p:spPr>
        <p:txBody>
          <a:bodyPr/>
          <a:lstStyle>
            <a:lvl1pPr marL="0" indent="0">
              <a:defRPr/>
            </a:lvl1pPr>
          </a:lstStyle>
          <a:p>
            <a:pPr lvl="0"/>
            <a:r>
              <a:rPr lang="en-US" dirty="0" smtClean="0"/>
              <a:t>Topic 1</a:t>
            </a:r>
          </a:p>
        </p:txBody>
      </p:sp>
      <p:sp>
        <p:nvSpPr>
          <p:cNvPr id="11" name="Text Placeholder 9"/>
          <p:cNvSpPr>
            <a:spLocks noGrp="1"/>
          </p:cNvSpPr>
          <p:nvPr>
            <p:ph type="body" sz="quarter" idx="15" hasCustomPrompt="1"/>
          </p:nvPr>
        </p:nvSpPr>
        <p:spPr>
          <a:xfrm>
            <a:off x="5334000" y="3810000"/>
            <a:ext cx="2362200" cy="461665"/>
          </a:xfrm>
        </p:spPr>
        <p:txBody>
          <a:bodyPr/>
          <a:lstStyle>
            <a:lvl1pPr marL="0" indent="0">
              <a:defRPr/>
            </a:lvl1pPr>
          </a:lstStyle>
          <a:p>
            <a:pPr lvl="0"/>
            <a:r>
              <a:rPr lang="en-US" dirty="0" smtClean="0"/>
              <a:t>Topic 2</a:t>
            </a:r>
          </a:p>
        </p:txBody>
      </p:sp>
      <p:sp>
        <p:nvSpPr>
          <p:cNvPr id="12" name="Text Placeholder 9"/>
          <p:cNvSpPr>
            <a:spLocks noGrp="1"/>
          </p:cNvSpPr>
          <p:nvPr>
            <p:ph type="body" sz="quarter" idx="16" hasCustomPrompt="1"/>
          </p:nvPr>
        </p:nvSpPr>
        <p:spPr>
          <a:xfrm>
            <a:off x="7010400" y="5710535"/>
            <a:ext cx="2057400" cy="461665"/>
          </a:xfrm>
        </p:spPr>
        <p:txBody>
          <a:bodyPr/>
          <a:lstStyle>
            <a:lvl1pPr marL="0" indent="0">
              <a:defRPr/>
            </a:lvl1pPr>
          </a:lstStyle>
          <a:p>
            <a:pPr lvl="0"/>
            <a:r>
              <a:rPr lang="en-US" dirty="0" smtClean="0"/>
              <a:t>Topic 3</a:t>
            </a:r>
          </a:p>
        </p:txBody>
      </p:sp>
    </p:spTree>
    <p:extLst>
      <p:ext uri="{BB962C8B-B14F-4D97-AF65-F5344CB8AC3E}">
        <p14:creationId xmlns:p14="http://schemas.microsoft.com/office/powerpoint/2010/main" val="4749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075" y="76200"/>
            <a:ext cx="8975725" cy="954107"/>
          </a:xfrm>
        </p:spPr>
        <p:txBody>
          <a:bodyPr/>
          <a:lstStyle>
            <a:lvl1pPr>
              <a:defRPr baseline="0"/>
            </a:lvl1pPr>
          </a:lstStyle>
          <a:p>
            <a:r>
              <a:rPr lang="en-US" dirty="0" smtClean="0"/>
              <a:t>In conclusion, insert sentence that states </a:t>
            </a:r>
            <a:br>
              <a:rPr lang="en-US" dirty="0" smtClean="0"/>
            </a:br>
            <a:r>
              <a:rPr lang="en-US" dirty="0" smtClean="0"/>
              <a:t>the main message of the talk</a:t>
            </a:r>
            <a:endParaRPr lang="en-US" dirty="0"/>
          </a:p>
        </p:txBody>
      </p:sp>
      <p:sp>
        <p:nvSpPr>
          <p:cNvPr id="3" name="Slide Number Placeholder 2"/>
          <p:cNvSpPr>
            <a:spLocks noGrp="1"/>
          </p:cNvSpPr>
          <p:nvPr>
            <p:ph type="sldNum" sz="quarter" idx="10"/>
          </p:nvPr>
        </p:nvSpPr>
        <p:spPr/>
        <p:txBody>
          <a:bodyPr/>
          <a:lstStyle/>
          <a:p>
            <a:pPr>
              <a:defRPr/>
            </a:pPr>
            <a:fld id="{886793A7-03F1-4739-939E-AF4CE9135F9A}" type="slidenum">
              <a:rPr lang="en-US" smtClean="0"/>
              <a:pPr>
                <a:defRPr/>
              </a:pPr>
              <a:t>‹#›</a:t>
            </a:fld>
            <a:endParaRPr lang="en-US" dirty="0"/>
          </a:p>
        </p:txBody>
      </p:sp>
      <p:sp>
        <p:nvSpPr>
          <p:cNvPr id="5" name="Content Placeholder 4"/>
          <p:cNvSpPr>
            <a:spLocks noGrp="1"/>
          </p:cNvSpPr>
          <p:nvPr>
            <p:ph sz="quarter" idx="11"/>
          </p:nvPr>
        </p:nvSpPr>
        <p:spPr>
          <a:xfrm>
            <a:off x="4191000" y="1828800"/>
            <a:ext cx="4800600" cy="4007251"/>
          </a:xfrm>
          <a:solidFill>
            <a:schemeClr val="tx1">
              <a:lumMod val="85000"/>
              <a:lumOff val="15000"/>
            </a:schemeClr>
          </a:solidFill>
        </p:spPr>
        <p:txBody>
          <a:bodyPr/>
          <a:lstStyle>
            <a:lvl1pPr marL="0" indent="0" algn="ctr">
              <a:defRPr baseline="0">
                <a:solidFill>
                  <a:schemeClr val="bg1"/>
                </a:solidFill>
              </a:defRPr>
            </a:lvl1pPr>
            <a:lvl2pPr marL="457200" indent="0">
              <a:buNone/>
              <a:defRPr>
                <a:solidFill>
                  <a:schemeClr val="bg1"/>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 Placeholder 6"/>
          <p:cNvSpPr>
            <a:spLocks noGrp="1"/>
          </p:cNvSpPr>
          <p:nvPr>
            <p:ph type="body" sz="quarter" idx="12" hasCustomPrompt="1"/>
          </p:nvPr>
        </p:nvSpPr>
        <p:spPr>
          <a:xfrm>
            <a:off x="152400" y="2286000"/>
            <a:ext cx="3657600" cy="707886"/>
          </a:xfrm>
        </p:spPr>
        <p:txBody>
          <a:bodyPr/>
          <a:lstStyle>
            <a:lvl1pPr marL="0" indent="0">
              <a:defRPr sz="2000">
                <a:solidFill>
                  <a:schemeClr val="tx1">
                    <a:lumMod val="85000"/>
                    <a:lumOff val="15000"/>
                  </a:schemeClr>
                </a:solidFill>
              </a:defRPr>
            </a:lvl1pPr>
          </a:lstStyle>
          <a:p>
            <a:pPr lvl="0"/>
            <a:r>
              <a:rPr lang="en-US" dirty="0" smtClean="0"/>
              <a:t>Key sub-assertion to main message: keep to two lines</a:t>
            </a:r>
          </a:p>
        </p:txBody>
      </p:sp>
      <p:sp>
        <p:nvSpPr>
          <p:cNvPr id="8" name="Text Placeholder 6"/>
          <p:cNvSpPr>
            <a:spLocks noGrp="1"/>
          </p:cNvSpPr>
          <p:nvPr>
            <p:ph type="body" sz="quarter" idx="13" hasCustomPrompt="1"/>
          </p:nvPr>
        </p:nvSpPr>
        <p:spPr>
          <a:xfrm>
            <a:off x="152400" y="4267200"/>
            <a:ext cx="3581400" cy="707886"/>
          </a:xfrm>
        </p:spPr>
        <p:txBody>
          <a:bodyPr/>
          <a:lstStyle>
            <a:lvl1pPr marL="0" indent="0">
              <a:defRPr sz="2000">
                <a:solidFill>
                  <a:schemeClr val="tx1">
                    <a:lumMod val="85000"/>
                    <a:lumOff val="15000"/>
                  </a:schemeClr>
                </a:solidFill>
              </a:defRPr>
            </a:lvl1pPr>
          </a:lstStyle>
          <a:p>
            <a:pPr lvl="0"/>
            <a:r>
              <a:rPr lang="en-US" dirty="0" smtClean="0"/>
              <a:t>Key sub-assertion to main message: keep to two lines</a:t>
            </a:r>
          </a:p>
        </p:txBody>
      </p:sp>
      <p:sp>
        <p:nvSpPr>
          <p:cNvPr id="10" name="Text Placeholder 9"/>
          <p:cNvSpPr>
            <a:spLocks noGrp="1"/>
          </p:cNvSpPr>
          <p:nvPr>
            <p:ph type="body" sz="quarter" idx="14" hasCustomPrompt="1"/>
          </p:nvPr>
        </p:nvSpPr>
        <p:spPr>
          <a:xfrm>
            <a:off x="838200" y="6015335"/>
            <a:ext cx="1828800" cy="461665"/>
          </a:xfrm>
        </p:spPr>
        <p:txBody>
          <a:bodyPr/>
          <a:lstStyle>
            <a:lvl1pPr marL="0" indent="0" algn="ctr">
              <a:defRPr>
                <a:solidFill>
                  <a:schemeClr val="tx1">
                    <a:lumMod val="85000"/>
                    <a:lumOff val="15000"/>
                  </a:schemeClr>
                </a:solidFill>
              </a:defRPr>
            </a:lvl1pPr>
          </a:lstStyle>
          <a:p>
            <a:pPr lvl="0"/>
            <a:r>
              <a:rPr lang="en-US" dirty="0" smtClean="0"/>
              <a:t>Questions?</a:t>
            </a:r>
          </a:p>
        </p:txBody>
      </p:sp>
    </p:spTree>
    <p:extLst>
      <p:ext uri="{BB962C8B-B14F-4D97-AF65-F5344CB8AC3E}">
        <p14:creationId xmlns:p14="http://schemas.microsoft.com/office/powerpoint/2010/main" val="327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23350" cy="519112"/>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962150"/>
            <a:ext cx="4876800" cy="400050"/>
          </a:xfrm>
        </p:spPr>
        <p:txBody>
          <a:bodyPr/>
          <a:lstStyle>
            <a:lvl1pPr>
              <a:defRPr>
                <a:solidFill>
                  <a:schemeClr val="tx1"/>
                </a:solidFill>
                <a:latin typeface="Calibri" pitchFamily="34" charset="0"/>
              </a:defRPr>
            </a:lvl1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solidFill>
                <a:srgbClr val="000000"/>
              </a:solidFill>
            </a:endParaRPr>
          </a:p>
          <a:p>
            <a:pPr>
              <a:defRPr/>
            </a:pPr>
            <a:fld id="{18B87775-9410-48C2-9568-4DAAD6253A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781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mtClean="0"/>
            </a:lvl1pPr>
          </a:lstStyle>
          <a:p>
            <a:pPr>
              <a:defRPr/>
            </a:pPr>
            <a:fld id="{A58A45D1-8220-4F01-BE10-ADB519AE1C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691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2075" y="76200"/>
            <a:ext cx="897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Insert sentence that states main message of slide</a:t>
            </a:r>
          </a:p>
        </p:txBody>
      </p:sp>
      <p:sp>
        <p:nvSpPr>
          <p:cNvPr id="1027" name="Text Placeholder 2"/>
          <p:cNvSpPr>
            <a:spLocks noGrp="1"/>
          </p:cNvSpPr>
          <p:nvPr>
            <p:ph type="body" idx="1"/>
          </p:nvPr>
        </p:nvSpPr>
        <p:spPr bwMode="auto">
          <a:xfrm>
            <a:off x="228600" y="34290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b"/>
          <a:lstStyle>
            <a:lvl1pPr algn="r" fontAlgn="auto">
              <a:spcBef>
                <a:spcPts val="0"/>
              </a:spcBef>
              <a:spcAft>
                <a:spcPts val="0"/>
              </a:spcAft>
              <a:defRPr sz="1400" b="1" smtClean="0">
                <a:solidFill>
                  <a:schemeClr val="tx1">
                    <a:lumMod val="75000"/>
                    <a:lumOff val="25000"/>
                  </a:schemeClr>
                </a:solidFill>
                <a:latin typeface="+mn-lt"/>
              </a:defRPr>
            </a:lvl1pPr>
          </a:lstStyle>
          <a:p>
            <a:pPr>
              <a:defRPr/>
            </a:pPr>
            <a:fld id="{886793A7-03F1-4739-939E-AF4CE9135F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txStyles>
    <p:titleStyle>
      <a:lvl1pPr algn="l" rtl="0" eaLnBrk="1" fontAlgn="base" hangingPunct="1">
        <a:spcBef>
          <a:spcPct val="0"/>
        </a:spcBef>
        <a:spcAft>
          <a:spcPct val="0"/>
        </a:spcAft>
        <a:defRPr sz="2800" b="1" kern="1200" baseline="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Calibri" pitchFamily="34" charset="0"/>
        </a:defRPr>
      </a:lvl2pPr>
      <a:lvl3pPr algn="l" rtl="0" eaLnBrk="1" fontAlgn="base" hangingPunct="1">
        <a:spcBef>
          <a:spcPct val="0"/>
        </a:spcBef>
        <a:spcAft>
          <a:spcPct val="0"/>
        </a:spcAft>
        <a:defRPr sz="2800" b="1">
          <a:solidFill>
            <a:schemeClr val="tx1"/>
          </a:solidFill>
          <a:latin typeface="Calibri" pitchFamily="34" charset="0"/>
        </a:defRPr>
      </a:lvl3pPr>
      <a:lvl4pPr algn="l" rtl="0" eaLnBrk="1" fontAlgn="base" hangingPunct="1">
        <a:spcBef>
          <a:spcPct val="0"/>
        </a:spcBef>
        <a:spcAft>
          <a:spcPct val="0"/>
        </a:spcAft>
        <a:defRPr sz="2800" b="1">
          <a:solidFill>
            <a:schemeClr val="tx1"/>
          </a:solidFill>
          <a:latin typeface="Calibri" pitchFamily="34" charset="0"/>
        </a:defRPr>
      </a:lvl4pPr>
      <a:lvl5pPr algn="l" rtl="0" eaLnBrk="1" fontAlgn="base" hangingPunct="1">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1" fontAlgn="base" hangingPunct="1">
        <a:spcBef>
          <a:spcPct val="20000"/>
        </a:spcBef>
        <a:spcAft>
          <a:spcPct val="0"/>
        </a:spcAft>
        <a:defRPr sz="2400" b="1" kern="1200">
          <a:solidFill>
            <a:srgbClr val="262626"/>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902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Insert headline assertion here</a:t>
            </a:r>
          </a:p>
        </p:txBody>
      </p:sp>
      <p:sp>
        <p:nvSpPr>
          <p:cNvPr id="1027" name="Rectangle 3"/>
          <p:cNvSpPr>
            <a:spLocks noGrp="1" noChangeArrowheads="1"/>
          </p:cNvSpPr>
          <p:nvPr>
            <p:ph type="body" idx="1"/>
          </p:nvPr>
        </p:nvSpPr>
        <p:spPr bwMode="auto">
          <a:xfrm>
            <a:off x="914400" y="35814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Insert call-outs for visual evidence here</a:t>
            </a:r>
          </a:p>
        </p:txBody>
      </p:sp>
      <p:sp>
        <p:nvSpPr>
          <p:cNvPr id="5" name="Rectangle 6"/>
          <p:cNvSpPr>
            <a:spLocks noGrp="1" noChangeArrowheads="1"/>
          </p:cNvSpPr>
          <p:nvPr>
            <p:ph type="sldNum" sz="quarter" idx="4"/>
          </p:nvPr>
        </p:nvSpPr>
        <p:spPr bwMode="auto">
          <a:xfrm>
            <a:off x="76200" y="6305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000000"/>
              </a:solidFill>
            </a:endParaRPr>
          </a:p>
          <a:p>
            <a:pPr>
              <a:defRPr/>
            </a:pPr>
            <a:fld id="{6B04C101-A2A7-4F57-8F1D-C54B7454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7708547"/>
      </p:ext>
    </p:extLst>
  </p:cSld>
  <p:clrMap bg1="lt1" tx1="dk1" bg2="lt2" tx2="dk2" accent1="accent1" accent2="accent2" accent3="accent3" accent4="accent4" accent5="accent5" accent6="accent6" hlink="hlink" folHlink="folHlink"/>
  <p:sldLayoutIdLst>
    <p:sldLayoutId id="2147483654" r:id="rId1"/>
    <p:sldLayoutId id="214748365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0136" y="789801"/>
            <a:ext cx="2093971" cy="276999"/>
          </a:xfrm>
          <a:prstGeom prst="rect">
            <a:avLst/>
          </a:prstGeom>
          <a:noFill/>
        </p:spPr>
        <p:txBody>
          <a:bodyPr wrap="none" rtlCol="0">
            <a:spAutoFit/>
          </a:bodyPr>
          <a:lstStyle/>
          <a:p>
            <a:r>
              <a:rPr lang="en-US" sz="1200" dirty="0" smtClean="0">
                <a:solidFill>
                  <a:schemeClr val="tx1"/>
                </a:solidFill>
              </a:rPr>
              <a:t>Problem Talk: sources of drag </a:t>
            </a:r>
            <a:endParaRPr lang="en-US" sz="1200" dirty="0">
              <a:solidFill>
                <a:schemeClr val="tx1"/>
              </a:solidFill>
            </a:endParaRPr>
          </a:p>
        </p:txBody>
      </p:sp>
      <p:sp>
        <p:nvSpPr>
          <p:cNvPr id="26" name="TextBox 25"/>
          <p:cNvSpPr txBox="1"/>
          <p:nvPr/>
        </p:nvSpPr>
        <p:spPr>
          <a:xfrm>
            <a:off x="6344530" y="1399402"/>
            <a:ext cx="2305183" cy="276999"/>
          </a:xfrm>
          <a:prstGeom prst="rect">
            <a:avLst/>
          </a:prstGeom>
          <a:noFill/>
        </p:spPr>
        <p:txBody>
          <a:bodyPr wrap="none" rtlCol="0">
            <a:spAutoFit/>
          </a:bodyPr>
          <a:lstStyle/>
          <a:p>
            <a:r>
              <a:rPr lang="en-US" sz="1200" dirty="0" smtClean="0">
                <a:solidFill>
                  <a:schemeClr val="tx1"/>
                </a:solidFill>
              </a:rPr>
              <a:t>Solution Talk: way to reduce drag</a:t>
            </a:r>
            <a:endParaRPr lang="en-US" sz="1200" dirty="0">
              <a:solidFill>
                <a:schemeClr val="tx1"/>
              </a:solidFill>
            </a:endParaRPr>
          </a:p>
        </p:txBody>
      </p:sp>
      <p:sp>
        <p:nvSpPr>
          <p:cNvPr id="28" name="TextBox 27"/>
          <p:cNvSpPr txBox="1"/>
          <p:nvPr/>
        </p:nvSpPr>
        <p:spPr>
          <a:xfrm>
            <a:off x="6439620" y="2009001"/>
            <a:ext cx="2115003" cy="276999"/>
          </a:xfrm>
          <a:prstGeom prst="rect">
            <a:avLst/>
          </a:prstGeom>
          <a:noFill/>
        </p:spPr>
        <p:txBody>
          <a:bodyPr wrap="none" rtlCol="0">
            <a:spAutoFit/>
          </a:bodyPr>
          <a:lstStyle/>
          <a:p>
            <a:r>
              <a:rPr lang="en-US" sz="1200" dirty="0" smtClean="0">
                <a:solidFill>
                  <a:schemeClr val="tx1"/>
                </a:solidFill>
              </a:rPr>
              <a:t>Limitation: only class 12 semis</a:t>
            </a:r>
            <a:endParaRPr lang="en-US" sz="1200" dirty="0">
              <a:solidFill>
                <a:schemeClr val="tx1"/>
              </a:solidFill>
            </a:endParaRPr>
          </a:p>
        </p:txBody>
      </p:sp>
      <p:cxnSp>
        <p:nvCxnSpPr>
          <p:cNvPr id="31" name="Straight Arrow Connector 30"/>
          <p:cNvCxnSpPr/>
          <p:nvPr/>
        </p:nvCxnSpPr>
        <p:spPr>
          <a:xfrm>
            <a:off x="4191000" y="3200400"/>
            <a:ext cx="4234"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57400" y="1950422"/>
            <a:ext cx="381000" cy="3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791200" y="4952844"/>
            <a:ext cx="546930" cy="1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0"/>
            <a:ext cx="3861698" cy="400110"/>
          </a:xfrm>
          <a:prstGeom prst="rect">
            <a:avLst/>
          </a:prstGeom>
          <a:noFill/>
        </p:spPr>
        <p:txBody>
          <a:bodyPr wrap="none" rtlCol="0">
            <a:spAutoFit/>
          </a:bodyPr>
          <a:lstStyle/>
          <a:p>
            <a:r>
              <a:rPr lang="en-US" dirty="0" smtClean="0">
                <a:solidFill>
                  <a:schemeClr val="bg1">
                    <a:lumMod val="75000"/>
                  </a:schemeClr>
                </a:solidFill>
              </a:rPr>
              <a:t>Memory Map: </a:t>
            </a:r>
            <a:r>
              <a:rPr lang="en-US" smtClean="0">
                <a:solidFill>
                  <a:schemeClr val="bg1">
                    <a:lumMod val="75000"/>
                  </a:schemeClr>
                </a:solidFill>
              </a:rPr>
              <a:t>Short Technical </a:t>
            </a:r>
            <a:r>
              <a:rPr lang="en-US" dirty="0" smtClean="0">
                <a:solidFill>
                  <a:schemeClr val="bg1">
                    <a:lumMod val="75000"/>
                  </a:schemeClr>
                </a:solidFill>
              </a:rPr>
              <a:t>Talk</a:t>
            </a:r>
            <a:endParaRPr lang="en-US" dirty="0">
              <a:solidFill>
                <a:schemeClr val="bg1">
                  <a:lumMod val="75000"/>
                </a:schemeClr>
              </a:solidFill>
            </a:endParaRPr>
          </a:p>
        </p:txBody>
      </p:sp>
      <p:sp>
        <p:nvSpPr>
          <p:cNvPr id="42" name="TextBox 41"/>
          <p:cNvSpPr txBox="1"/>
          <p:nvPr/>
        </p:nvSpPr>
        <p:spPr>
          <a:xfrm>
            <a:off x="6823621" y="6519446"/>
            <a:ext cx="2320379" cy="307777"/>
          </a:xfrm>
          <a:prstGeom prst="rect">
            <a:avLst/>
          </a:prstGeom>
          <a:noFill/>
        </p:spPr>
        <p:txBody>
          <a:bodyPr wrap="none" rtlCol="0">
            <a:spAutoFit/>
          </a:bodyPr>
          <a:lstStyle/>
          <a:p>
            <a:pPr algn="r"/>
            <a:r>
              <a:rPr lang="en-US" sz="1400" dirty="0" smtClean="0">
                <a:solidFill>
                  <a:schemeClr val="bg1">
                    <a:lumMod val="75000"/>
                  </a:schemeClr>
                </a:solidFill>
              </a:rPr>
              <a:t>Original Talk: Casey </a:t>
            </a:r>
            <a:r>
              <a:rPr lang="en-US" sz="1400" dirty="0" err="1" smtClean="0">
                <a:solidFill>
                  <a:schemeClr val="bg1">
                    <a:lumMod val="75000"/>
                  </a:schemeClr>
                </a:solidFill>
              </a:rPr>
              <a:t>Howsare</a:t>
            </a:r>
            <a:endParaRPr lang="en-US" sz="1400" dirty="0">
              <a:solidFill>
                <a:schemeClr val="bg1">
                  <a:lumMod val="75000"/>
                </a:schemeClr>
              </a:solidFill>
            </a:endParaRPr>
          </a:p>
        </p:txBody>
      </p:sp>
      <p:sp>
        <p:nvSpPr>
          <p:cNvPr id="43" name="TextBox 42"/>
          <p:cNvSpPr txBox="1"/>
          <p:nvPr/>
        </p:nvSpPr>
        <p:spPr>
          <a:xfrm>
            <a:off x="267296" y="787712"/>
            <a:ext cx="1633781" cy="307777"/>
          </a:xfrm>
          <a:prstGeom prst="rect">
            <a:avLst/>
          </a:prstGeom>
          <a:noFill/>
        </p:spPr>
        <p:txBody>
          <a:bodyPr wrap="none" rtlCol="0">
            <a:spAutoFit/>
          </a:bodyPr>
          <a:lstStyle/>
          <a:p>
            <a:r>
              <a:rPr lang="en-US" sz="1400" dirty="0" smtClean="0">
                <a:solidFill>
                  <a:schemeClr val="tx1"/>
                </a:solidFill>
              </a:rPr>
              <a:t>LLNL: 12% of US oil </a:t>
            </a:r>
            <a:endParaRPr lang="en-US" sz="14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87712"/>
            <a:ext cx="3047584" cy="2285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p:nvPr/>
        </p:nvCxnSpPr>
        <p:spPr>
          <a:xfrm rot="5400000" flipV="1">
            <a:off x="895232" y="1273123"/>
            <a:ext cx="381000" cy="3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67" t="37624" r="22581" b="26447"/>
          <a:stretch/>
        </p:blipFill>
        <p:spPr bwMode="auto">
          <a:xfrm>
            <a:off x="178254" y="1539816"/>
            <a:ext cx="1811867" cy="8212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flipV="1">
            <a:off x="5715000" y="914400"/>
            <a:ext cx="381000" cy="3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239821" y="762000"/>
            <a:ext cx="2514600" cy="1524000"/>
          </a:xfrm>
          <a:prstGeom prst="rect">
            <a:avLst/>
          </a:pr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H="1" flipV="1">
            <a:off x="5715000" y="2130510"/>
            <a:ext cx="381000" cy="3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416" y="3810000"/>
            <a:ext cx="3047584" cy="2285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6494551" y="4798955"/>
            <a:ext cx="2663293" cy="307777"/>
          </a:xfrm>
          <a:prstGeom prst="rect">
            <a:avLst/>
          </a:prstGeom>
          <a:noFill/>
        </p:spPr>
        <p:txBody>
          <a:bodyPr wrap="none" rtlCol="0">
            <a:spAutoFit/>
          </a:bodyPr>
          <a:lstStyle/>
          <a:p>
            <a:r>
              <a:rPr lang="en-US" sz="1400" dirty="0" smtClean="0">
                <a:solidFill>
                  <a:schemeClr val="tx1"/>
                </a:solidFill>
              </a:rPr>
              <a:t>1% improvement → $800 million </a:t>
            </a:r>
            <a:endParaRPr lang="en-US" sz="1400" dirty="0">
              <a:solidFill>
                <a:schemeClr val="tx1"/>
              </a:solidFill>
            </a:endParaRPr>
          </a:p>
        </p:txBody>
      </p:sp>
      <p:sp>
        <p:nvSpPr>
          <p:cNvPr id="14" name="TextBox 13"/>
          <p:cNvSpPr txBox="1"/>
          <p:nvPr/>
        </p:nvSpPr>
        <p:spPr>
          <a:xfrm>
            <a:off x="2675883" y="4343400"/>
            <a:ext cx="314510" cy="400110"/>
          </a:xfrm>
          <a:prstGeom prst="rect">
            <a:avLst/>
          </a:prstGeom>
          <a:noFill/>
        </p:spPr>
        <p:txBody>
          <a:bodyPr wrap="none" rtlCol="0">
            <a:spAutoFit/>
          </a:bodyPr>
          <a:lstStyle/>
          <a:p>
            <a:r>
              <a:rPr lang="en-US" dirty="0" smtClean="0">
                <a:solidFill>
                  <a:schemeClr val="accent1"/>
                </a:solidFill>
              </a:rPr>
              <a:t>1</a:t>
            </a:r>
            <a:endParaRPr lang="en-US" dirty="0">
              <a:solidFill>
                <a:schemeClr val="accent1"/>
              </a:solidFill>
            </a:endParaRPr>
          </a:p>
        </p:txBody>
      </p:sp>
      <p:sp>
        <p:nvSpPr>
          <p:cNvPr id="51" name="TextBox 50"/>
          <p:cNvSpPr txBox="1"/>
          <p:nvPr/>
        </p:nvSpPr>
        <p:spPr>
          <a:xfrm>
            <a:off x="2650482" y="5165453"/>
            <a:ext cx="314510" cy="400110"/>
          </a:xfrm>
          <a:prstGeom prst="rect">
            <a:avLst/>
          </a:prstGeom>
          <a:noFill/>
        </p:spPr>
        <p:txBody>
          <a:bodyPr wrap="none" rtlCol="0">
            <a:spAutoFit/>
          </a:bodyPr>
          <a:lstStyle/>
          <a:p>
            <a:r>
              <a:rPr lang="en-US" dirty="0">
                <a:solidFill>
                  <a:schemeClr val="accent1"/>
                </a:solidFill>
              </a:rPr>
              <a:t>3</a:t>
            </a:r>
          </a:p>
        </p:txBody>
      </p:sp>
      <p:sp>
        <p:nvSpPr>
          <p:cNvPr id="52" name="TextBox 51"/>
          <p:cNvSpPr txBox="1"/>
          <p:nvPr/>
        </p:nvSpPr>
        <p:spPr>
          <a:xfrm>
            <a:off x="4409890" y="4495800"/>
            <a:ext cx="314510" cy="400110"/>
          </a:xfrm>
          <a:prstGeom prst="rect">
            <a:avLst/>
          </a:prstGeom>
          <a:noFill/>
        </p:spPr>
        <p:txBody>
          <a:bodyPr wrap="none" rtlCol="0">
            <a:spAutoFit/>
          </a:bodyPr>
          <a:lstStyle/>
          <a:p>
            <a:r>
              <a:rPr lang="en-US" dirty="0">
                <a:solidFill>
                  <a:schemeClr val="accent1"/>
                </a:solidFill>
              </a:rPr>
              <a:t>2</a:t>
            </a:r>
          </a:p>
        </p:txBody>
      </p:sp>
      <p:cxnSp>
        <p:nvCxnSpPr>
          <p:cNvPr id="24" name="Straight Arrow Connector 23"/>
          <p:cNvCxnSpPr/>
          <p:nvPr/>
        </p:nvCxnSpPr>
        <p:spPr>
          <a:xfrm>
            <a:off x="7497121" y="1078284"/>
            <a:ext cx="0" cy="3096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497121" y="1687885"/>
            <a:ext cx="0" cy="3096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9144000" cy="6858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76200" y="6411913"/>
            <a:ext cx="261526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r>
              <a:rPr lang="en-US" altLang="en-US" sz="1800" dirty="0" smtClean="0">
                <a:solidFill>
                  <a:schemeClr val="bg1">
                    <a:lumMod val="65000"/>
                  </a:schemeClr>
                </a:solidFill>
              </a:rPr>
              <a:t>Blank slide at start of talk</a:t>
            </a:r>
            <a:endParaRPr lang="en-US" altLang="en-US" sz="1800" dirty="0" smtClean="0">
              <a:solidFill>
                <a:schemeClr val="bg1">
                  <a:lumMod val="65000"/>
                </a:schemeClr>
              </a:solidFill>
            </a:endParaRPr>
          </a:p>
        </p:txBody>
      </p:sp>
    </p:spTree>
    <p:extLst>
      <p:ext uri="{BB962C8B-B14F-4D97-AF65-F5344CB8AC3E}">
        <p14:creationId xmlns:p14="http://schemas.microsoft.com/office/powerpoint/2010/main" val="175169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76200" y="76200"/>
            <a:ext cx="8975725" cy="946150"/>
          </a:xfrm>
        </p:spPr>
        <p:txBody>
          <a:bodyPr/>
          <a:lstStyle/>
          <a:p>
            <a:pPr eaLnBrk="1" hangingPunct="1"/>
            <a:r>
              <a:rPr lang="en-US" altLang="en-US" smtClean="0"/>
              <a:t>My research will focus on reducing the aerodynamic drag </a:t>
            </a:r>
            <a:br>
              <a:rPr lang="en-US" altLang="en-US" smtClean="0"/>
            </a:br>
            <a:r>
              <a:rPr lang="en-US" altLang="en-US" smtClean="0"/>
              <a:t>of semi-tractor trailer trucks to improve fuel economy</a:t>
            </a:r>
          </a:p>
        </p:txBody>
      </p:sp>
      <p:sp>
        <p:nvSpPr>
          <p:cNvPr id="4099" name="Text Placeholder 3"/>
          <p:cNvSpPr>
            <a:spLocks noGrp="1"/>
          </p:cNvSpPr>
          <p:nvPr>
            <p:ph type="body" sz="quarter" idx="4294967295"/>
          </p:nvPr>
        </p:nvSpPr>
        <p:spPr>
          <a:xfrm>
            <a:off x="0" y="6477000"/>
            <a:ext cx="1600200" cy="307975"/>
          </a:xfrm>
        </p:spPr>
        <p:txBody>
          <a:bodyPr/>
          <a:lstStyle/>
          <a:p>
            <a:pPr marL="0" indent="0" eaLnBrk="1" hangingPunct="1"/>
            <a:r>
              <a:rPr lang="en-US" altLang="en-US" sz="1400" b="0" smtClean="0"/>
              <a:t>[LLNL, 2010]</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l="66673" t="35840" r="8092" b="20769"/>
          <a:stretch>
            <a:fillRect/>
          </a:stretch>
        </p:blipFill>
        <p:spPr bwMode="auto">
          <a:xfrm>
            <a:off x="1390650" y="1752600"/>
            <a:ext cx="6153150" cy="423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34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76200" y="76200"/>
            <a:ext cx="9005888" cy="946150"/>
          </a:xfrm>
        </p:spPr>
        <p:txBody>
          <a:bodyPr/>
          <a:lstStyle/>
          <a:p>
            <a:pPr eaLnBrk="1" hangingPunct="1"/>
            <a:r>
              <a:rPr lang="en-US" altLang="en-US" i="1" smtClean="0">
                <a:cs typeface="Times New Roman" pitchFamily="18" charset="0"/>
              </a:rPr>
              <a:t>The Aerodynamics of Heavy Vehicles</a:t>
            </a:r>
            <a:r>
              <a:rPr lang="en-US" altLang="en-US" smtClean="0">
                <a:cs typeface="Times New Roman" pitchFamily="18" charset="0"/>
              </a:rPr>
              <a:t> will show how </a:t>
            </a:r>
            <a:br>
              <a:rPr lang="en-US" altLang="en-US" smtClean="0">
                <a:cs typeface="Times New Roman" pitchFamily="18" charset="0"/>
              </a:rPr>
            </a:br>
            <a:r>
              <a:rPr lang="en-US" altLang="en-US" smtClean="0">
                <a:cs typeface="Times New Roman" pitchFamily="18" charset="0"/>
              </a:rPr>
              <a:t>much energy from a semi’s engine is spent on drag </a:t>
            </a:r>
            <a:endParaRPr lang="en-US" altLang="en-US" i="1" smtClean="0"/>
          </a:p>
        </p:txBody>
      </p:sp>
      <p:sp>
        <p:nvSpPr>
          <p:cNvPr id="5123" name="Slide Number Placeholder 3"/>
          <p:cNvSpPr txBox="1">
            <a:spLocks noGrp="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endParaRPr lang="en-US" altLang="en-US" sz="1400" smtClean="0">
              <a:solidFill>
                <a:srgbClr val="FFFFFF"/>
              </a:solidFill>
              <a:cs typeface="Arial" charset="0"/>
            </a:endParaRPr>
          </a:p>
          <a:p>
            <a:pPr eaLnBrk="1" hangingPunct="1">
              <a:spcBef>
                <a:spcPct val="0"/>
              </a:spcBef>
            </a:pPr>
            <a:fld id="{6898DF60-512C-4969-BE78-DFA82E1BE54A}" type="slidenum">
              <a:rPr lang="en-US" altLang="en-US" sz="1400" smtClean="0">
                <a:solidFill>
                  <a:srgbClr val="FFFFFF"/>
                </a:solidFill>
                <a:cs typeface="Arial" charset="0"/>
              </a:rPr>
              <a:pPr eaLnBrk="1" hangingPunct="1">
                <a:spcBef>
                  <a:spcPct val="0"/>
                </a:spcBef>
              </a:pPr>
              <a:t>4</a:t>
            </a:fld>
            <a:endParaRPr lang="en-US" altLang="en-US" sz="1400" smtClean="0">
              <a:solidFill>
                <a:srgbClr val="FFFFFF"/>
              </a:solidFill>
              <a:cs typeface="Arial" charset="0"/>
            </a:endParaRPr>
          </a:p>
        </p:txBody>
      </p:sp>
      <p:pic>
        <p:nvPicPr>
          <p:cNvPr id="5124" name="Picture 4" descr="35402208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1754188"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125" name="Group 5"/>
          <p:cNvGrpSpPr>
            <a:grpSpLocks/>
          </p:cNvGrpSpPr>
          <p:nvPr/>
        </p:nvGrpSpPr>
        <p:grpSpPr bwMode="auto">
          <a:xfrm>
            <a:off x="4572000" y="2509838"/>
            <a:ext cx="4343400" cy="2900362"/>
            <a:chOff x="2592" y="2688"/>
            <a:chExt cx="2304" cy="1539"/>
          </a:xfrm>
        </p:grpSpPr>
        <p:grpSp>
          <p:nvGrpSpPr>
            <p:cNvPr id="5128" name="Group 6"/>
            <p:cNvGrpSpPr>
              <a:grpSpLocks/>
            </p:cNvGrpSpPr>
            <p:nvPr/>
          </p:nvGrpSpPr>
          <p:grpSpPr bwMode="auto">
            <a:xfrm>
              <a:off x="2860" y="2688"/>
              <a:ext cx="2036" cy="1322"/>
              <a:chOff x="2688" y="2832"/>
              <a:chExt cx="2036" cy="1322"/>
            </a:xfrm>
          </p:grpSpPr>
          <p:pic>
            <p:nvPicPr>
              <p:cNvPr id="5133" name="Picture 3"/>
              <p:cNvPicPr>
                <a:picLocks noChangeAspect="1" noChangeArrowheads="1"/>
              </p:cNvPicPr>
              <p:nvPr/>
            </p:nvPicPr>
            <p:blipFill>
              <a:blip r:embed="rId4">
                <a:extLst>
                  <a:ext uri="{28A0092B-C50C-407E-A947-70E740481C1C}">
                    <a14:useLocalDpi xmlns:a14="http://schemas.microsoft.com/office/drawing/2010/main" val="0"/>
                  </a:ext>
                </a:extLst>
              </a:blip>
              <a:srcRect l="14671" t="5273" r="8289" b="17432"/>
              <a:stretch>
                <a:fillRect/>
              </a:stretch>
            </p:blipFill>
            <p:spPr bwMode="auto">
              <a:xfrm>
                <a:off x="2688" y="2832"/>
                <a:ext cx="2036"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8"/>
              <p:cNvSpPr>
                <a:spLocks noChangeArrowheads="1"/>
              </p:cNvSpPr>
              <p:nvPr/>
            </p:nvSpPr>
            <p:spPr bwMode="auto">
              <a:xfrm>
                <a:off x="3360" y="2928"/>
                <a:ext cx="864"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endParaRPr lang="en-US" altLang="en-US" smtClean="0">
                  <a:solidFill>
                    <a:srgbClr val="000000"/>
                  </a:solidFill>
                </a:endParaRPr>
              </a:p>
            </p:txBody>
          </p:sp>
          <p:sp>
            <p:nvSpPr>
              <p:cNvPr id="5135" name="Rectangle 9"/>
              <p:cNvSpPr>
                <a:spLocks noChangeArrowheads="1"/>
              </p:cNvSpPr>
              <p:nvPr/>
            </p:nvSpPr>
            <p:spPr bwMode="auto">
              <a:xfrm>
                <a:off x="2832" y="3408"/>
                <a:ext cx="720" cy="38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endParaRPr lang="en-US" altLang="en-US" smtClean="0">
                  <a:solidFill>
                    <a:srgbClr val="000000"/>
                  </a:solidFill>
                </a:endParaRPr>
              </a:p>
            </p:txBody>
          </p:sp>
        </p:grpSp>
        <p:sp>
          <p:nvSpPr>
            <p:cNvPr id="5129" name="Text Box 10"/>
            <p:cNvSpPr txBox="1">
              <a:spLocks noChangeArrowheads="1"/>
            </p:cNvSpPr>
            <p:nvPr/>
          </p:nvSpPr>
          <p:spPr bwMode="auto">
            <a:xfrm rot="-5400000">
              <a:off x="2247" y="3390"/>
              <a:ext cx="885"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r>
                <a:rPr lang="en-US" altLang="en-US" sz="1800" smtClean="0">
                  <a:solidFill>
                    <a:srgbClr val="000000"/>
                  </a:solidFill>
                  <a:cs typeface="Arial" charset="0"/>
                </a:rPr>
                <a:t>Engine’s energy</a:t>
              </a:r>
            </a:p>
          </p:txBody>
        </p:sp>
        <p:sp>
          <p:nvSpPr>
            <p:cNvPr id="5130" name="Text Box 11"/>
            <p:cNvSpPr txBox="1">
              <a:spLocks noChangeArrowheads="1"/>
            </p:cNvSpPr>
            <p:nvPr/>
          </p:nvSpPr>
          <p:spPr bwMode="auto">
            <a:xfrm>
              <a:off x="3657" y="4032"/>
              <a:ext cx="792"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r>
                <a:rPr lang="en-US" altLang="en-US" sz="1800" smtClean="0">
                  <a:solidFill>
                    <a:srgbClr val="000000"/>
                  </a:solidFill>
                  <a:cs typeface="Arial" charset="0"/>
                </a:rPr>
                <a:t>Vehicle speed</a:t>
              </a:r>
            </a:p>
          </p:txBody>
        </p:sp>
        <p:sp>
          <p:nvSpPr>
            <p:cNvPr id="5131" name="Text Box 12"/>
            <p:cNvSpPr txBox="1">
              <a:spLocks noChangeArrowheads="1"/>
            </p:cNvSpPr>
            <p:nvPr/>
          </p:nvSpPr>
          <p:spPr bwMode="auto">
            <a:xfrm>
              <a:off x="3996" y="2764"/>
              <a:ext cx="33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r" eaLnBrk="1" hangingPunct="1">
                <a:spcBef>
                  <a:spcPct val="0"/>
                </a:spcBef>
              </a:pPr>
              <a:r>
                <a:rPr lang="en-US" altLang="en-US" sz="1800" smtClean="0">
                  <a:solidFill>
                    <a:srgbClr val="000000"/>
                  </a:solidFill>
                  <a:cs typeface="Arial" charset="0"/>
                </a:rPr>
                <a:t>Drag</a:t>
              </a:r>
            </a:p>
          </p:txBody>
        </p:sp>
        <p:sp>
          <p:nvSpPr>
            <p:cNvPr id="5132" name="Text Box 13"/>
            <p:cNvSpPr txBox="1">
              <a:spLocks noChangeArrowheads="1"/>
            </p:cNvSpPr>
            <p:nvPr/>
          </p:nvSpPr>
          <p:spPr bwMode="auto">
            <a:xfrm>
              <a:off x="3116" y="3264"/>
              <a:ext cx="46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pPr>
              <a:r>
                <a:rPr lang="en-US" altLang="en-US" sz="1800" smtClean="0">
                  <a:solidFill>
                    <a:srgbClr val="000000"/>
                  </a:solidFill>
                  <a:cs typeface="Arial" charset="0"/>
                </a:rPr>
                <a:t>Rolling </a:t>
              </a:r>
              <a:br>
                <a:rPr lang="en-US" altLang="en-US" sz="1800" smtClean="0">
                  <a:solidFill>
                    <a:srgbClr val="000000"/>
                  </a:solidFill>
                  <a:cs typeface="Arial" charset="0"/>
                </a:rPr>
              </a:br>
              <a:r>
                <a:rPr lang="en-US" altLang="en-US" sz="1800" smtClean="0">
                  <a:solidFill>
                    <a:srgbClr val="000000"/>
                  </a:solidFill>
                  <a:cs typeface="Arial" charset="0"/>
                </a:rPr>
                <a:t>friction</a:t>
              </a:r>
            </a:p>
          </p:txBody>
        </p:sp>
      </p:grpSp>
      <p:sp>
        <p:nvSpPr>
          <p:cNvPr id="181262" name="Text Box 6"/>
          <p:cNvSpPr>
            <a:spLocks noGrp="1" noChangeArrowheads="1"/>
          </p:cNvSpPr>
          <p:nvPr>
            <p:ph idx="4294967295"/>
          </p:nvPr>
        </p:nvSpPr>
        <p:spPr>
          <a:xfrm>
            <a:off x="1981200" y="5105400"/>
            <a:ext cx="2209800" cy="1001713"/>
          </a:xfrm>
        </p:spPr>
        <p:txBody>
          <a:bodyPr lIns="91407" tIns="45704" rIns="91407" bIns="45704"/>
          <a:lstStyle/>
          <a:p>
            <a:pPr marL="0" indent="0" eaLnBrk="1" hangingPunct="1"/>
            <a:r>
              <a:rPr lang="en-US" altLang="en-US" smtClean="0"/>
              <a:t>Dr. Rose McCallen</a:t>
            </a:r>
          </a:p>
          <a:p>
            <a:pPr marL="0" indent="0" eaLnBrk="1" hangingPunct="1"/>
            <a:r>
              <a:rPr lang="en-US" altLang="en-US" sz="1800" smtClean="0"/>
              <a:t>Lawrence Livermore </a:t>
            </a:r>
            <a:br>
              <a:rPr lang="en-US" altLang="en-US" sz="1800" smtClean="0"/>
            </a:br>
            <a:r>
              <a:rPr lang="en-US" altLang="en-US" sz="1800" smtClean="0"/>
              <a:t>National Lab</a:t>
            </a:r>
          </a:p>
        </p:txBody>
      </p:sp>
      <p:pic>
        <p:nvPicPr>
          <p:cNvPr id="18126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43400"/>
            <a:ext cx="1766888"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3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6200" y="6411913"/>
            <a:ext cx="253511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defRPr sz="2000" b="1">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pPr>
            <a:r>
              <a:rPr lang="en-US" altLang="en-US" sz="1800" dirty="0" smtClean="0">
                <a:solidFill>
                  <a:schemeClr val="bg1">
                    <a:lumMod val="65000"/>
                  </a:schemeClr>
                </a:solidFill>
              </a:rPr>
              <a:t>Blank slide at end of talk</a:t>
            </a:r>
            <a:endParaRPr lang="en-US" altLang="en-US" sz="1800" dirty="0" smtClean="0">
              <a:solidFill>
                <a:schemeClr val="bg1">
                  <a:lumMod val="65000"/>
                </a:schemeClr>
              </a:solidFill>
            </a:endParaRPr>
          </a:p>
        </p:txBody>
      </p:sp>
    </p:spTree>
    <p:extLst>
      <p:ext uri="{BB962C8B-B14F-4D97-AF65-F5344CB8AC3E}">
        <p14:creationId xmlns:p14="http://schemas.microsoft.com/office/powerpoint/2010/main" val="2438919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ssertion Evidence Design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ssertion Evidence Design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694</TotalTime>
  <Words>813</Words>
  <Application>Microsoft Office PowerPoint</Application>
  <PresentationFormat>On-screen Show (4:3)</PresentationFormat>
  <Paragraphs>41</Paragraphs>
  <Slides>5</Slides>
  <Notes>5</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blank</vt:lpstr>
      <vt:lpstr>2_Assertion Evidence Design Master</vt:lpstr>
      <vt:lpstr>PowerPoint Presentation</vt:lpstr>
      <vt:lpstr>PowerPoint Presentation</vt:lpstr>
      <vt:lpstr>My research will focus on reducing the aerodynamic drag  of semi-tractor trailer trucks to improve fuel economy</vt:lpstr>
      <vt:lpstr>The Aerodynamics of Heavy Vehicles will show how  much energy from a semi’s engine is spent on drag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Alley</dc:creator>
  <cp:lastModifiedBy>Michael Alley</cp:lastModifiedBy>
  <cp:revision>32</cp:revision>
  <cp:lastPrinted>2014-11-19T19:55:39Z</cp:lastPrinted>
  <dcterms:created xsi:type="dcterms:W3CDTF">2014-11-17T14:26:28Z</dcterms:created>
  <dcterms:modified xsi:type="dcterms:W3CDTF">2015-06-12T20:05:46Z</dcterms:modified>
</cp:coreProperties>
</file>